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61" r:id="rId3"/>
    <p:sldId id="262" r:id="rId4"/>
    <p:sldId id="260" r:id="rId5"/>
    <p:sldId id="267" r:id="rId6"/>
    <p:sldId id="280" r:id="rId7"/>
    <p:sldId id="266" r:id="rId8"/>
    <p:sldId id="269" r:id="rId9"/>
    <p:sldId id="275" r:id="rId10"/>
    <p:sldId id="278" r:id="rId11"/>
    <p:sldId id="276" r:id="rId12"/>
    <p:sldId id="270" r:id="rId13"/>
    <p:sldId id="283" r:id="rId14"/>
    <p:sldId id="277" r:id="rId15"/>
    <p:sldId id="268" r:id="rId16"/>
    <p:sldId id="271" r:id="rId17"/>
    <p:sldId id="273" r:id="rId18"/>
    <p:sldId id="272" r:id="rId19"/>
    <p:sldId id="274" r:id="rId20"/>
    <p:sldId id="281" r:id="rId21"/>
    <p:sldId id="279" r:id="rId22"/>
    <p:sldId id="282" r:id="rId23"/>
    <p:sldId id="285" r:id="rId24"/>
    <p:sldId id="284" r:id="rId25"/>
    <p:sldId id="286" r:id="rId26"/>
    <p:sldId id="287" r:id="rId27"/>
    <p:sldId id="288" r:id="rId28"/>
    <p:sldId id="289" r:id="rId29"/>
    <p:sldId id="292" r:id="rId30"/>
    <p:sldId id="257" r:id="rId31"/>
    <p:sldId id="291"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reya gopagoni" initials="sg" lastIdx="1" clrIdx="0">
    <p:extLst>
      <p:ext uri="{19B8F6BF-5375-455C-9EA6-DF929625EA0E}">
        <p15:presenceInfo xmlns:p15="http://schemas.microsoft.com/office/powerpoint/2012/main" userId="55613c26b768a8a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03" autoAdjust="0"/>
    <p:restoredTop sz="94616" autoAdjust="0"/>
  </p:normalViewPr>
  <p:slideViewPr>
    <p:cSldViewPr snapToGrid="0">
      <p:cViewPr varScale="1">
        <p:scale>
          <a:sx n="71" d="100"/>
          <a:sy n="71" d="100"/>
        </p:scale>
        <p:origin x="18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12T21:01:16.905"/>
    </inkml:context>
    <inkml:brush xml:id="br0">
      <inkml:brushProperty name="width" value="0.05" units="cm"/>
      <inkml:brushProperty name="height" value="0.05" units="cm"/>
      <inkml:brushProperty name="ignorePressure" value="1"/>
    </inkml:brush>
  </inkml:definitions>
  <inkml:trace contextRef="#ctx0" brushRef="#br0">1 0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CEBC35-AE4B-4C6A-9664-1CDC9423B916}" type="datetimeFigureOut">
              <a:rPr lang="en-IN" smtClean="0"/>
              <a:t>17-08-2023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2E270D-09F5-4E5C-BE32-440D5800465D}" type="slidenum">
              <a:rPr lang="en-IN" smtClean="0"/>
              <a:t>‹#›</a:t>
            </a:fld>
            <a:endParaRPr lang="en-IN"/>
          </a:p>
        </p:txBody>
      </p:sp>
    </p:spTree>
    <p:extLst>
      <p:ext uri="{BB962C8B-B14F-4D97-AF65-F5344CB8AC3E}">
        <p14:creationId xmlns:p14="http://schemas.microsoft.com/office/powerpoint/2010/main" val="444815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FC697-31DC-2C87-C297-39C0BA8F11A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C7227E2-E950-C3B5-C4E4-9B9FDB889C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866F6D8-FEB3-106C-2A76-888DE042C154}"/>
              </a:ext>
            </a:extLst>
          </p:cNvPr>
          <p:cNvSpPr>
            <a:spLocks noGrp="1"/>
          </p:cNvSpPr>
          <p:nvPr>
            <p:ph type="dt" sz="half" idx="10"/>
          </p:nvPr>
        </p:nvSpPr>
        <p:spPr/>
        <p:txBody>
          <a:bodyPr/>
          <a:lstStyle/>
          <a:p>
            <a:fld id="{8704DD60-9ADD-4D8E-8A12-29B88373E956}" type="datetimeFigureOut">
              <a:rPr lang="en-IN" smtClean="0"/>
              <a:t>17-08-2023</a:t>
            </a:fld>
            <a:endParaRPr lang="en-IN"/>
          </a:p>
        </p:txBody>
      </p:sp>
      <p:sp>
        <p:nvSpPr>
          <p:cNvPr id="5" name="Footer Placeholder 4">
            <a:extLst>
              <a:ext uri="{FF2B5EF4-FFF2-40B4-BE49-F238E27FC236}">
                <a16:creationId xmlns:a16="http://schemas.microsoft.com/office/drawing/2014/main" id="{BEF2568B-A10F-0EE8-AFF4-04AF74F5E9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25888B7-28BB-8805-8206-95603331855B}"/>
              </a:ext>
            </a:extLst>
          </p:cNvPr>
          <p:cNvSpPr>
            <a:spLocks noGrp="1"/>
          </p:cNvSpPr>
          <p:nvPr>
            <p:ph type="sldNum" sz="quarter" idx="12"/>
          </p:nvPr>
        </p:nvSpPr>
        <p:spPr/>
        <p:txBody>
          <a:bodyPr/>
          <a:lstStyle/>
          <a:p>
            <a:fld id="{C4A50BD6-C331-421C-9DFC-52F021F7F895}" type="slidenum">
              <a:rPr lang="en-IN" smtClean="0"/>
              <a:t>‹#›</a:t>
            </a:fld>
            <a:endParaRPr lang="en-IN"/>
          </a:p>
        </p:txBody>
      </p:sp>
    </p:spTree>
    <p:extLst>
      <p:ext uri="{BB962C8B-B14F-4D97-AF65-F5344CB8AC3E}">
        <p14:creationId xmlns:p14="http://schemas.microsoft.com/office/powerpoint/2010/main" val="1236017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5D7CF-0613-5454-78A9-78BD3DF87AA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7AB0AB6-14E9-2DC8-362E-3E39AC1BE2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D9CA43A-2AA4-1F91-3554-D03EE32B14A0}"/>
              </a:ext>
            </a:extLst>
          </p:cNvPr>
          <p:cNvSpPr>
            <a:spLocks noGrp="1"/>
          </p:cNvSpPr>
          <p:nvPr>
            <p:ph type="dt" sz="half" idx="10"/>
          </p:nvPr>
        </p:nvSpPr>
        <p:spPr/>
        <p:txBody>
          <a:bodyPr/>
          <a:lstStyle/>
          <a:p>
            <a:fld id="{8704DD60-9ADD-4D8E-8A12-29B88373E956}" type="datetimeFigureOut">
              <a:rPr lang="en-IN" smtClean="0"/>
              <a:t>17-08-2023</a:t>
            </a:fld>
            <a:endParaRPr lang="en-IN"/>
          </a:p>
        </p:txBody>
      </p:sp>
      <p:sp>
        <p:nvSpPr>
          <p:cNvPr id="5" name="Footer Placeholder 4">
            <a:extLst>
              <a:ext uri="{FF2B5EF4-FFF2-40B4-BE49-F238E27FC236}">
                <a16:creationId xmlns:a16="http://schemas.microsoft.com/office/drawing/2014/main" id="{BF47227F-3C1B-45B0-1197-364E113FE22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554F567-2A18-1D99-00F1-F1F0578AE5EA}"/>
              </a:ext>
            </a:extLst>
          </p:cNvPr>
          <p:cNvSpPr>
            <a:spLocks noGrp="1"/>
          </p:cNvSpPr>
          <p:nvPr>
            <p:ph type="sldNum" sz="quarter" idx="12"/>
          </p:nvPr>
        </p:nvSpPr>
        <p:spPr/>
        <p:txBody>
          <a:bodyPr/>
          <a:lstStyle/>
          <a:p>
            <a:fld id="{C4A50BD6-C331-421C-9DFC-52F021F7F895}" type="slidenum">
              <a:rPr lang="en-IN" smtClean="0"/>
              <a:t>‹#›</a:t>
            </a:fld>
            <a:endParaRPr lang="en-IN"/>
          </a:p>
        </p:txBody>
      </p:sp>
    </p:spTree>
    <p:extLst>
      <p:ext uri="{BB962C8B-B14F-4D97-AF65-F5344CB8AC3E}">
        <p14:creationId xmlns:p14="http://schemas.microsoft.com/office/powerpoint/2010/main" val="2318033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F30C94-CD58-B983-EFD0-16A66C29169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4A38E64-6F6A-EB69-A05A-7997E90C12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DAE6325-9D41-7431-56E6-BE25CB3120B6}"/>
              </a:ext>
            </a:extLst>
          </p:cNvPr>
          <p:cNvSpPr>
            <a:spLocks noGrp="1"/>
          </p:cNvSpPr>
          <p:nvPr>
            <p:ph type="dt" sz="half" idx="10"/>
          </p:nvPr>
        </p:nvSpPr>
        <p:spPr/>
        <p:txBody>
          <a:bodyPr/>
          <a:lstStyle/>
          <a:p>
            <a:fld id="{8704DD60-9ADD-4D8E-8A12-29B88373E956}" type="datetimeFigureOut">
              <a:rPr lang="en-IN" smtClean="0"/>
              <a:t>17-08-2023</a:t>
            </a:fld>
            <a:endParaRPr lang="en-IN"/>
          </a:p>
        </p:txBody>
      </p:sp>
      <p:sp>
        <p:nvSpPr>
          <p:cNvPr id="5" name="Footer Placeholder 4">
            <a:extLst>
              <a:ext uri="{FF2B5EF4-FFF2-40B4-BE49-F238E27FC236}">
                <a16:creationId xmlns:a16="http://schemas.microsoft.com/office/drawing/2014/main" id="{19E76918-71A2-3B0D-0972-3235147C27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2F4570A-7B4C-887F-5E8B-6A3CD88A41F5}"/>
              </a:ext>
            </a:extLst>
          </p:cNvPr>
          <p:cNvSpPr>
            <a:spLocks noGrp="1"/>
          </p:cNvSpPr>
          <p:nvPr>
            <p:ph type="sldNum" sz="quarter" idx="12"/>
          </p:nvPr>
        </p:nvSpPr>
        <p:spPr/>
        <p:txBody>
          <a:bodyPr/>
          <a:lstStyle/>
          <a:p>
            <a:fld id="{C4A50BD6-C331-421C-9DFC-52F021F7F895}" type="slidenum">
              <a:rPr lang="en-IN" smtClean="0"/>
              <a:t>‹#›</a:t>
            </a:fld>
            <a:endParaRPr lang="en-IN"/>
          </a:p>
        </p:txBody>
      </p:sp>
    </p:spTree>
    <p:extLst>
      <p:ext uri="{BB962C8B-B14F-4D97-AF65-F5344CB8AC3E}">
        <p14:creationId xmlns:p14="http://schemas.microsoft.com/office/powerpoint/2010/main" val="2079265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5D795-48AB-0E82-0A52-F06D74535ED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2D4693F-704E-E22E-EB97-6BE4ECA13B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D0254EA-A288-0C09-2D02-93AB70F82430}"/>
              </a:ext>
            </a:extLst>
          </p:cNvPr>
          <p:cNvSpPr>
            <a:spLocks noGrp="1"/>
          </p:cNvSpPr>
          <p:nvPr>
            <p:ph type="dt" sz="half" idx="10"/>
          </p:nvPr>
        </p:nvSpPr>
        <p:spPr/>
        <p:txBody>
          <a:bodyPr/>
          <a:lstStyle/>
          <a:p>
            <a:fld id="{8704DD60-9ADD-4D8E-8A12-29B88373E956}" type="datetimeFigureOut">
              <a:rPr lang="en-IN" smtClean="0"/>
              <a:t>17-08-2023</a:t>
            </a:fld>
            <a:endParaRPr lang="en-IN"/>
          </a:p>
        </p:txBody>
      </p:sp>
      <p:sp>
        <p:nvSpPr>
          <p:cNvPr id="5" name="Footer Placeholder 4">
            <a:extLst>
              <a:ext uri="{FF2B5EF4-FFF2-40B4-BE49-F238E27FC236}">
                <a16:creationId xmlns:a16="http://schemas.microsoft.com/office/drawing/2014/main" id="{2559B411-C5F9-4997-2062-F9CD216DA4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79A65F8-98DB-3E58-50EF-DBF5AFFE2F39}"/>
              </a:ext>
            </a:extLst>
          </p:cNvPr>
          <p:cNvSpPr>
            <a:spLocks noGrp="1"/>
          </p:cNvSpPr>
          <p:nvPr>
            <p:ph type="sldNum" sz="quarter" idx="12"/>
          </p:nvPr>
        </p:nvSpPr>
        <p:spPr/>
        <p:txBody>
          <a:bodyPr/>
          <a:lstStyle/>
          <a:p>
            <a:fld id="{C4A50BD6-C331-421C-9DFC-52F021F7F895}" type="slidenum">
              <a:rPr lang="en-IN" smtClean="0"/>
              <a:t>‹#›</a:t>
            </a:fld>
            <a:endParaRPr lang="en-IN"/>
          </a:p>
        </p:txBody>
      </p:sp>
    </p:spTree>
    <p:extLst>
      <p:ext uri="{BB962C8B-B14F-4D97-AF65-F5344CB8AC3E}">
        <p14:creationId xmlns:p14="http://schemas.microsoft.com/office/powerpoint/2010/main" val="35684131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E14EF-B227-3E35-D8B5-953A9A46D7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4A14251-47A6-631E-B0E0-C4F2B4F639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EB77990-347A-9C25-D064-77AEF6A86458}"/>
              </a:ext>
            </a:extLst>
          </p:cNvPr>
          <p:cNvSpPr>
            <a:spLocks noGrp="1"/>
          </p:cNvSpPr>
          <p:nvPr>
            <p:ph type="dt" sz="half" idx="10"/>
          </p:nvPr>
        </p:nvSpPr>
        <p:spPr/>
        <p:txBody>
          <a:bodyPr/>
          <a:lstStyle/>
          <a:p>
            <a:fld id="{8704DD60-9ADD-4D8E-8A12-29B88373E956}" type="datetimeFigureOut">
              <a:rPr lang="en-IN" smtClean="0"/>
              <a:t>17-08-2023</a:t>
            </a:fld>
            <a:endParaRPr lang="en-IN"/>
          </a:p>
        </p:txBody>
      </p:sp>
      <p:sp>
        <p:nvSpPr>
          <p:cNvPr id="5" name="Footer Placeholder 4">
            <a:extLst>
              <a:ext uri="{FF2B5EF4-FFF2-40B4-BE49-F238E27FC236}">
                <a16:creationId xmlns:a16="http://schemas.microsoft.com/office/drawing/2014/main" id="{FC49AFD5-DA02-11C1-3F51-A8FA5ADD234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E800BF9-4BE3-54A4-A1E8-6828228DFF20}"/>
              </a:ext>
            </a:extLst>
          </p:cNvPr>
          <p:cNvSpPr>
            <a:spLocks noGrp="1"/>
          </p:cNvSpPr>
          <p:nvPr>
            <p:ph type="sldNum" sz="quarter" idx="12"/>
          </p:nvPr>
        </p:nvSpPr>
        <p:spPr/>
        <p:txBody>
          <a:bodyPr/>
          <a:lstStyle/>
          <a:p>
            <a:fld id="{C4A50BD6-C331-421C-9DFC-52F021F7F895}" type="slidenum">
              <a:rPr lang="en-IN" smtClean="0"/>
              <a:t>‹#›</a:t>
            </a:fld>
            <a:endParaRPr lang="en-IN"/>
          </a:p>
        </p:txBody>
      </p:sp>
    </p:spTree>
    <p:extLst>
      <p:ext uri="{BB962C8B-B14F-4D97-AF65-F5344CB8AC3E}">
        <p14:creationId xmlns:p14="http://schemas.microsoft.com/office/powerpoint/2010/main" val="29716475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836F2-22A8-99F9-3591-31AD6923042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6A118D4-BFB8-87AB-4FBA-BE9F2DFB3C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DF494FF-154F-85F3-C9AC-699FCBB9ED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842BD22-6762-89FC-5BF9-CC82D4BE6EAE}"/>
              </a:ext>
            </a:extLst>
          </p:cNvPr>
          <p:cNvSpPr>
            <a:spLocks noGrp="1"/>
          </p:cNvSpPr>
          <p:nvPr>
            <p:ph type="dt" sz="half" idx="10"/>
          </p:nvPr>
        </p:nvSpPr>
        <p:spPr/>
        <p:txBody>
          <a:bodyPr/>
          <a:lstStyle/>
          <a:p>
            <a:fld id="{8704DD60-9ADD-4D8E-8A12-29B88373E956}" type="datetimeFigureOut">
              <a:rPr lang="en-IN" smtClean="0"/>
              <a:t>17-08-2023</a:t>
            </a:fld>
            <a:endParaRPr lang="en-IN"/>
          </a:p>
        </p:txBody>
      </p:sp>
      <p:sp>
        <p:nvSpPr>
          <p:cNvPr id="6" name="Footer Placeholder 5">
            <a:extLst>
              <a:ext uri="{FF2B5EF4-FFF2-40B4-BE49-F238E27FC236}">
                <a16:creationId xmlns:a16="http://schemas.microsoft.com/office/drawing/2014/main" id="{A5BEC74D-EB1D-F68C-E386-36715D42976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922D827-F021-968A-53CC-82509F1264C4}"/>
              </a:ext>
            </a:extLst>
          </p:cNvPr>
          <p:cNvSpPr>
            <a:spLocks noGrp="1"/>
          </p:cNvSpPr>
          <p:nvPr>
            <p:ph type="sldNum" sz="quarter" idx="12"/>
          </p:nvPr>
        </p:nvSpPr>
        <p:spPr/>
        <p:txBody>
          <a:bodyPr/>
          <a:lstStyle/>
          <a:p>
            <a:fld id="{C4A50BD6-C331-421C-9DFC-52F021F7F895}" type="slidenum">
              <a:rPr lang="en-IN" smtClean="0"/>
              <a:t>‹#›</a:t>
            </a:fld>
            <a:endParaRPr lang="en-IN"/>
          </a:p>
        </p:txBody>
      </p:sp>
    </p:spTree>
    <p:extLst>
      <p:ext uri="{BB962C8B-B14F-4D97-AF65-F5344CB8AC3E}">
        <p14:creationId xmlns:p14="http://schemas.microsoft.com/office/powerpoint/2010/main" val="1229495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65EE1-4855-8114-BC58-0D4AFD87C91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48291C-11DB-07B0-9AE2-7D63392ECD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84E7F6-554E-FB3F-AA90-08E685AB428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FE52DA8-059A-9123-943D-817A6D6AF7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DE9A44-7C69-DA95-0ECD-6BC59F6F34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7B95731-947D-919E-5D8D-D619E2C686F3}"/>
              </a:ext>
            </a:extLst>
          </p:cNvPr>
          <p:cNvSpPr>
            <a:spLocks noGrp="1"/>
          </p:cNvSpPr>
          <p:nvPr>
            <p:ph type="dt" sz="half" idx="10"/>
          </p:nvPr>
        </p:nvSpPr>
        <p:spPr/>
        <p:txBody>
          <a:bodyPr/>
          <a:lstStyle/>
          <a:p>
            <a:fld id="{8704DD60-9ADD-4D8E-8A12-29B88373E956}" type="datetimeFigureOut">
              <a:rPr lang="en-IN" smtClean="0"/>
              <a:t>17-08-2023</a:t>
            </a:fld>
            <a:endParaRPr lang="en-IN"/>
          </a:p>
        </p:txBody>
      </p:sp>
      <p:sp>
        <p:nvSpPr>
          <p:cNvPr id="8" name="Footer Placeholder 7">
            <a:extLst>
              <a:ext uri="{FF2B5EF4-FFF2-40B4-BE49-F238E27FC236}">
                <a16:creationId xmlns:a16="http://schemas.microsoft.com/office/drawing/2014/main" id="{D2476A0C-9319-3DEB-74B4-FD8C9C139DC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419A811-C128-446B-93E7-4A071CB453E0}"/>
              </a:ext>
            </a:extLst>
          </p:cNvPr>
          <p:cNvSpPr>
            <a:spLocks noGrp="1"/>
          </p:cNvSpPr>
          <p:nvPr>
            <p:ph type="sldNum" sz="quarter" idx="12"/>
          </p:nvPr>
        </p:nvSpPr>
        <p:spPr/>
        <p:txBody>
          <a:bodyPr/>
          <a:lstStyle/>
          <a:p>
            <a:fld id="{C4A50BD6-C331-421C-9DFC-52F021F7F895}" type="slidenum">
              <a:rPr lang="en-IN" smtClean="0"/>
              <a:t>‹#›</a:t>
            </a:fld>
            <a:endParaRPr lang="en-IN"/>
          </a:p>
        </p:txBody>
      </p:sp>
    </p:spTree>
    <p:extLst>
      <p:ext uri="{BB962C8B-B14F-4D97-AF65-F5344CB8AC3E}">
        <p14:creationId xmlns:p14="http://schemas.microsoft.com/office/powerpoint/2010/main" val="2863147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CCD7C-009A-2D8F-422C-54262B93E09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9DD063D-A5CF-E9DC-70E0-ECA88C569286}"/>
              </a:ext>
            </a:extLst>
          </p:cNvPr>
          <p:cNvSpPr>
            <a:spLocks noGrp="1"/>
          </p:cNvSpPr>
          <p:nvPr>
            <p:ph type="dt" sz="half" idx="10"/>
          </p:nvPr>
        </p:nvSpPr>
        <p:spPr/>
        <p:txBody>
          <a:bodyPr/>
          <a:lstStyle/>
          <a:p>
            <a:fld id="{8704DD60-9ADD-4D8E-8A12-29B88373E956}" type="datetimeFigureOut">
              <a:rPr lang="en-IN" smtClean="0"/>
              <a:t>17-08-2023</a:t>
            </a:fld>
            <a:endParaRPr lang="en-IN"/>
          </a:p>
        </p:txBody>
      </p:sp>
      <p:sp>
        <p:nvSpPr>
          <p:cNvPr id="4" name="Footer Placeholder 3">
            <a:extLst>
              <a:ext uri="{FF2B5EF4-FFF2-40B4-BE49-F238E27FC236}">
                <a16:creationId xmlns:a16="http://schemas.microsoft.com/office/drawing/2014/main" id="{3A0843FB-0207-389A-93DC-81E149E78F2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B6049FA-6B88-20F5-C0C0-6BBFD0D9AE2A}"/>
              </a:ext>
            </a:extLst>
          </p:cNvPr>
          <p:cNvSpPr>
            <a:spLocks noGrp="1"/>
          </p:cNvSpPr>
          <p:nvPr>
            <p:ph type="sldNum" sz="quarter" idx="12"/>
          </p:nvPr>
        </p:nvSpPr>
        <p:spPr/>
        <p:txBody>
          <a:bodyPr/>
          <a:lstStyle/>
          <a:p>
            <a:fld id="{C4A50BD6-C331-421C-9DFC-52F021F7F895}" type="slidenum">
              <a:rPr lang="en-IN" smtClean="0"/>
              <a:t>‹#›</a:t>
            </a:fld>
            <a:endParaRPr lang="en-IN"/>
          </a:p>
        </p:txBody>
      </p:sp>
    </p:spTree>
    <p:extLst>
      <p:ext uri="{BB962C8B-B14F-4D97-AF65-F5344CB8AC3E}">
        <p14:creationId xmlns:p14="http://schemas.microsoft.com/office/powerpoint/2010/main" val="3749642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978B4C-4543-D023-2175-60C184CDDD4B}"/>
              </a:ext>
            </a:extLst>
          </p:cNvPr>
          <p:cNvSpPr>
            <a:spLocks noGrp="1"/>
          </p:cNvSpPr>
          <p:nvPr>
            <p:ph type="dt" sz="half" idx="10"/>
          </p:nvPr>
        </p:nvSpPr>
        <p:spPr/>
        <p:txBody>
          <a:bodyPr/>
          <a:lstStyle/>
          <a:p>
            <a:fld id="{8704DD60-9ADD-4D8E-8A12-29B88373E956}" type="datetimeFigureOut">
              <a:rPr lang="en-IN" smtClean="0"/>
              <a:t>17-08-2023</a:t>
            </a:fld>
            <a:endParaRPr lang="en-IN"/>
          </a:p>
        </p:txBody>
      </p:sp>
      <p:sp>
        <p:nvSpPr>
          <p:cNvPr id="3" name="Footer Placeholder 2">
            <a:extLst>
              <a:ext uri="{FF2B5EF4-FFF2-40B4-BE49-F238E27FC236}">
                <a16:creationId xmlns:a16="http://schemas.microsoft.com/office/drawing/2014/main" id="{390248E4-C04F-3EBF-45E8-A7257D3AF14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2238DD4-603C-8CF5-18C1-FF0D4119F304}"/>
              </a:ext>
            </a:extLst>
          </p:cNvPr>
          <p:cNvSpPr>
            <a:spLocks noGrp="1"/>
          </p:cNvSpPr>
          <p:nvPr>
            <p:ph type="sldNum" sz="quarter" idx="12"/>
          </p:nvPr>
        </p:nvSpPr>
        <p:spPr/>
        <p:txBody>
          <a:bodyPr/>
          <a:lstStyle/>
          <a:p>
            <a:fld id="{C4A50BD6-C331-421C-9DFC-52F021F7F895}" type="slidenum">
              <a:rPr lang="en-IN" smtClean="0"/>
              <a:t>‹#›</a:t>
            </a:fld>
            <a:endParaRPr lang="en-IN"/>
          </a:p>
        </p:txBody>
      </p:sp>
    </p:spTree>
    <p:extLst>
      <p:ext uri="{BB962C8B-B14F-4D97-AF65-F5344CB8AC3E}">
        <p14:creationId xmlns:p14="http://schemas.microsoft.com/office/powerpoint/2010/main" val="30640782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F18CD-253A-4FBE-63B0-BDA95525BD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684B490-EDB9-9AD9-482F-45DA592EEB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E93DAE0-E990-E548-4750-BCE262F65E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0A56BB-9418-86E9-412A-4C05E1C3F968}"/>
              </a:ext>
            </a:extLst>
          </p:cNvPr>
          <p:cNvSpPr>
            <a:spLocks noGrp="1"/>
          </p:cNvSpPr>
          <p:nvPr>
            <p:ph type="dt" sz="half" idx="10"/>
          </p:nvPr>
        </p:nvSpPr>
        <p:spPr/>
        <p:txBody>
          <a:bodyPr/>
          <a:lstStyle/>
          <a:p>
            <a:fld id="{8704DD60-9ADD-4D8E-8A12-29B88373E956}" type="datetimeFigureOut">
              <a:rPr lang="en-IN" smtClean="0"/>
              <a:t>17-08-2023</a:t>
            </a:fld>
            <a:endParaRPr lang="en-IN"/>
          </a:p>
        </p:txBody>
      </p:sp>
      <p:sp>
        <p:nvSpPr>
          <p:cNvPr id="6" name="Footer Placeholder 5">
            <a:extLst>
              <a:ext uri="{FF2B5EF4-FFF2-40B4-BE49-F238E27FC236}">
                <a16:creationId xmlns:a16="http://schemas.microsoft.com/office/drawing/2014/main" id="{F2361EA5-B63D-9974-ED91-C5A6440BEEA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D6B6C51-02C0-10EB-61CA-0F2B76B74F30}"/>
              </a:ext>
            </a:extLst>
          </p:cNvPr>
          <p:cNvSpPr>
            <a:spLocks noGrp="1"/>
          </p:cNvSpPr>
          <p:nvPr>
            <p:ph type="sldNum" sz="quarter" idx="12"/>
          </p:nvPr>
        </p:nvSpPr>
        <p:spPr/>
        <p:txBody>
          <a:bodyPr/>
          <a:lstStyle/>
          <a:p>
            <a:fld id="{C4A50BD6-C331-421C-9DFC-52F021F7F895}" type="slidenum">
              <a:rPr lang="en-IN" smtClean="0"/>
              <a:t>‹#›</a:t>
            </a:fld>
            <a:endParaRPr lang="en-IN"/>
          </a:p>
        </p:txBody>
      </p:sp>
    </p:spTree>
    <p:extLst>
      <p:ext uri="{BB962C8B-B14F-4D97-AF65-F5344CB8AC3E}">
        <p14:creationId xmlns:p14="http://schemas.microsoft.com/office/powerpoint/2010/main" val="83094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86AA9-964E-437E-F2E6-BA17911DC1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A97C8D6-BAE1-23B4-3710-9A58415C64D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D4CFDC9-9F53-4B94-DAC2-A66F43E676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088CBA-0CC1-C89A-3134-8CA90EF15013}"/>
              </a:ext>
            </a:extLst>
          </p:cNvPr>
          <p:cNvSpPr>
            <a:spLocks noGrp="1"/>
          </p:cNvSpPr>
          <p:nvPr>
            <p:ph type="dt" sz="half" idx="10"/>
          </p:nvPr>
        </p:nvSpPr>
        <p:spPr/>
        <p:txBody>
          <a:bodyPr/>
          <a:lstStyle/>
          <a:p>
            <a:fld id="{8704DD60-9ADD-4D8E-8A12-29B88373E956}" type="datetimeFigureOut">
              <a:rPr lang="en-IN" smtClean="0"/>
              <a:t>17-08-2023</a:t>
            </a:fld>
            <a:endParaRPr lang="en-IN"/>
          </a:p>
        </p:txBody>
      </p:sp>
      <p:sp>
        <p:nvSpPr>
          <p:cNvPr id="6" name="Footer Placeholder 5">
            <a:extLst>
              <a:ext uri="{FF2B5EF4-FFF2-40B4-BE49-F238E27FC236}">
                <a16:creationId xmlns:a16="http://schemas.microsoft.com/office/drawing/2014/main" id="{C5125F8E-9759-CF85-7F50-E8AB9A51509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963AD50-506B-2767-409B-11C91FE91592}"/>
              </a:ext>
            </a:extLst>
          </p:cNvPr>
          <p:cNvSpPr>
            <a:spLocks noGrp="1"/>
          </p:cNvSpPr>
          <p:nvPr>
            <p:ph type="sldNum" sz="quarter" idx="12"/>
          </p:nvPr>
        </p:nvSpPr>
        <p:spPr/>
        <p:txBody>
          <a:bodyPr/>
          <a:lstStyle/>
          <a:p>
            <a:fld id="{C4A50BD6-C331-421C-9DFC-52F021F7F895}" type="slidenum">
              <a:rPr lang="en-IN" smtClean="0"/>
              <a:t>‹#›</a:t>
            </a:fld>
            <a:endParaRPr lang="en-IN"/>
          </a:p>
        </p:txBody>
      </p:sp>
    </p:spTree>
    <p:extLst>
      <p:ext uri="{BB962C8B-B14F-4D97-AF65-F5344CB8AC3E}">
        <p14:creationId xmlns:p14="http://schemas.microsoft.com/office/powerpoint/2010/main" val="1330937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D000FD-0D31-509A-0999-C1394B7C89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3B45C27-1C82-E9BA-5E92-22A9B1725B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D6D5C6-0D43-A372-9F2B-4C8DF91C37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04DD60-9ADD-4D8E-8A12-29B88373E956}" type="datetimeFigureOut">
              <a:rPr lang="en-IN" smtClean="0"/>
              <a:t>17-08-2023</a:t>
            </a:fld>
            <a:endParaRPr lang="en-IN"/>
          </a:p>
        </p:txBody>
      </p:sp>
      <p:sp>
        <p:nvSpPr>
          <p:cNvPr id="5" name="Footer Placeholder 4">
            <a:extLst>
              <a:ext uri="{FF2B5EF4-FFF2-40B4-BE49-F238E27FC236}">
                <a16:creationId xmlns:a16="http://schemas.microsoft.com/office/drawing/2014/main" id="{865BF10A-1EAE-D2B1-4050-5F5F7C6A12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704CDE6-CAB9-0A9F-403F-7DEA2A6810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A50BD6-C331-421C-9DFC-52F021F7F895}" type="slidenum">
              <a:rPr lang="en-IN" smtClean="0"/>
              <a:t>‹#›</a:t>
            </a:fld>
            <a:endParaRPr lang="en-IN"/>
          </a:p>
        </p:txBody>
      </p:sp>
    </p:spTree>
    <p:extLst>
      <p:ext uri="{BB962C8B-B14F-4D97-AF65-F5344CB8AC3E}">
        <p14:creationId xmlns:p14="http://schemas.microsoft.com/office/powerpoint/2010/main" val="5234798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172.30.8.212/" TargetMode="External"/><Relationship Id="rId2" Type="http://schemas.openxmlformats.org/officeDocument/2006/relationships/hyperlink" Target="https://rndgrantst16.onrender.com/" TargetMode="Externa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customXml" Target="../ink/ink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rndgrantst16.onrender.com/" TargetMode="Externa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3AF65-B391-2585-FFFD-5B29C9A4B99C}"/>
              </a:ext>
            </a:extLst>
          </p:cNvPr>
          <p:cNvSpPr>
            <a:spLocks noGrp="1"/>
          </p:cNvSpPr>
          <p:nvPr>
            <p:ph type="ctrTitle"/>
          </p:nvPr>
        </p:nvSpPr>
        <p:spPr>
          <a:xfrm>
            <a:off x="529098" y="758237"/>
            <a:ext cx="11133804" cy="2670763"/>
          </a:xfrm>
        </p:spPr>
        <p:txBody>
          <a:bodyPr>
            <a:normAutofit fontScale="90000"/>
          </a:bodyPr>
          <a:lstStyle/>
          <a:p>
            <a:r>
              <a:rPr lang="en-US" sz="7300" dirty="0" err="1">
                <a:solidFill>
                  <a:schemeClr val="accent1"/>
                </a:solidFill>
              </a:rPr>
              <a:t>RnD</a:t>
            </a:r>
            <a:r>
              <a:rPr lang="en-US" sz="7300" dirty="0">
                <a:solidFill>
                  <a:schemeClr val="accent1"/>
                </a:solidFill>
              </a:rPr>
              <a:t> Grants Management Portal</a:t>
            </a:r>
            <a:br>
              <a:rPr lang="en-US" sz="7300" dirty="0">
                <a:solidFill>
                  <a:schemeClr val="accent1"/>
                </a:solidFill>
              </a:rPr>
            </a:br>
            <a:r>
              <a:rPr lang="en-US" dirty="0">
                <a:solidFill>
                  <a:schemeClr val="accent1"/>
                </a:solidFill>
              </a:rPr>
              <a:t> </a:t>
            </a:r>
            <a:r>
              <a:rPr lang="en-US" sz="4000" b="1" dirty="0"/>
              <a:t>CP301 Development Engineering Project</a:t>
            </a:r>
            <a:r>
              <a:rPr lang="en-US" sz="3600" b="1" dirty="0"/>
              <a:t>(AY 2023-24)</a:t>
            </a:r>
            <a:br>
              <a:rPr lang="en-US" sz="4900" b="1" dirty="0"/>
            </a:br>
            <a:r>
              <a:rPr lang="en-US" sz="3200" dirty="0"/>
              <a:t>- Under the guidance of Dr. Puneet Goyal</a:t>
            </a:r>
            <a:endParaRPr lang="en-IN" sz="1800" dirty="0"/>
          </a:p>
        </p:txBody>
      </p:sp>
      <p:sp>
        <p:nvSpPr>
          <p:cNvPr id="3" name="Subtitle 2">
            <a:extLst>
              <a:ext uri="{FF2B5EF4-FFF2-40B4-BE49-F238E27FC236}">
                <a16:creationId xmlns:a16="http://schemas.microsoft.com/office/drawing/2014/main" id="{0E7C1262-D503-D7E8-73CE-36E8A6FE4031}"/>
              </a:ext>
            </a:extLst>
          </p:cNvPr>
          <p:cNvSpPr>
            <a:spLocks noGrp="1"/>
          </p:cNvSpPr>
          <p:nvPr>
            <p:ph type="subTitle" idx="1"/>
          </p:nvPr>
        </p:nvSpPr>
        <p:spPr>
          <a:xfrm>
            <a:off x="3833561" y="3841376"/>
            <a:ext cx="4079819" cy="2173024"/>
          </a:xfrm>
        </p:spPr>
        <p:txBody>
          <a:bodyPr>
            <a:normAutofit fontScale="77500" lnSpcReduction="20000"/>
          </a:bodyPr>
          <a:lstStyle/>
          <a:p>
            <a:r>
              <a:rPr lang="en-US" sz="4400" dirty="0">
                <a:solidFill>
                  <a:schemeClr val="bg2">
                    <a:lumMod val="25000"/>
                  </a:schemeClr>
                </a:solidFill>
              </a:rPr>
              <a:t>Team T16</a:t>
            </a:r>
          </a:p>
          <a:p>
            <a:r>
              <a:rPr lang="en-IN" sz="1600" dirty="0">
                <a:solidFill>
                  <a:schemeClr val="bg2">
                    <a:lumMod val="25000"/>
                  </a:schemeClr>
                </a:solidFill>
              </a:rPr>
              <a:t>Lashyanth:2020csb1083 </a:t>
            </a:r>
          </a:p>
          <a:p>
            <a:r>
              <a:rPr lang="en-IN" sz="1600" dirty="0">
                <a:solidFill>
                  <a:schemeClr val="bg2">
                    <a:lumMod val="25000"/>
                  </a:schemeClr>
                </a:solidFill>
              </a:rPr>
              <a:t>Sreya:2020csb1087 </a:t>
            </a:r>
          </a:p>
          <a:p>
            <a:r>
              <a:rPr lang="en-IN" sz="1600" dirty="0">
                <a:solidFill>
                  <a:schemeClr val="bg2">
                    <a:lumMod val="25000"/>
                  </a:schemeClr>
                </a:solidFill>
              </a:rPr>
              <a:t>Vishnu:2020csb1097</a:t>
            </a:r>
          </a:p>
          <a:p>
            <a:r>
              <a:rPr lang="en-IN" sz="1600" dirty="0">
                <a:solidFill>
                  <a:schemeClr val="bg2">
                    <a:lumMod val="25000"/>
                  </a:schemeClr>
                </a:solidFill>
              </a:rPr>
              <a:t>Shruti: 2020csb1127</a:t>
            </a:r>
          </a:p>
          <a:p>
            <a:r>
              <a:rPr lang="en-IN" sz="2100" u="sng" dirty="0">
                <a:solidFill>
                  <a:schemeClr val="accent1">
                    <a:lumMod val="75000"/>
                  </a:schemeClr>
                </a:solidFill>
                <a:hlinkClick r:id="rId2"/>
              </a:rPr>
              <a:t>https://rndgrantst16.onrender.com</a:t>
            </a:r>
            <a:br>
              <a:rPr lang="en-IN" sz="2100" u="sng" dirty="0">
                <a:solidFill>
                  <a:schemeClr val="accent1">
                    <a:lumMod val="75000"/>
                  </a:schemeClr>
                </a:solidFill>
              </a:rPr>
            </a:br>
            <a:br>
              <a:rPr lang="en-IN" sz="2100" b="1" u="sng" dirty="0">
                <a:solidFill>
                  <a:schemeClr val="accent1">
                    <a:lumMod val="75000"/>
                  </a:schemeClr>
                </a:solidFill>
              </a:rPr>
            </a:br>
            <a:r>
              <a:rPr lang="en-IN" sz="2100" u="sng" dirty="0">
                <a:solidFill>
                  <a:schemeClr val="accent1"/>
                </a:solidFill>
                <a:hlinkClick r:id="rId3"/>
              </a:rPr>
              <a:t>http://172.30.8.212/</a:t>
            </a:r>
            <a:endParaRPr lang="en-IN" sz="2100" dirty="0">
              <a:solidFill>
                <a:schemeClr val="bg2">
                  <a:lumMod val="25000"/>
                </a:schemeClr>
              </a:solidFill>
            </a:endParaRPr>
          </a:p>
          <a:p>
            <a:endParaRPr lang="en-US" dirty="0"/>
          </a:p>
        </p:txBody>
      </p:sp>
      <mc:AlternateContent xmlns:mc="http://schemas.openxmlformats.org/markup-compatibility/2006" xmlns:p14="http://schemas.microsoft.com/office/powerpoint/2010/main">
        <mc:Choice Requires="p14">
          <p:contentPart p14:bwMode="auto" r:id="rId4">
            <p14:nvContentPartPr>
              <p14:cNvPr id="15" name="Ink 14">
                <a:extLst>
                  <a:ext uri="{FF2B5EF4-FFF2-40B4-BE49-F238E27FC236}">
                    <a16:creationId xmlns:a16="http://schemas.microsoft.com/office/drawing/2014/main" id="{33195BF9-E875-9295-3B11-19ABB729518E}"/>
                  </a:ext>
                </a:extLst>
              </p14:cNvPr>
              <p14:cNvContentPartPr/>
              <p14:nvPr/>
            </p14:nvContentPartPr>
            <p14:xfrm>
              <a:off x="-97257" y="1197628"/>
              <a:ext cx="360" cy="360"/>
            </p14:xfrm>
          </p:contentPart>
        </mc:Choice>
        <mc:Fallback xmlns="">
          <p:pic>
            <p:nvPicPr>
              <p:cNvPr id="15" name="Ink 14">
                <a:extLst>
                  <a:ext uri="{FF2B5EF4-FFF2-40B4-BE49-F238E27FC236}">
                    <a16:creationId xmlns:a16="http://schemas.microsoft.com/office/drawing/2014/main" id="{33195BF9-E875-9295-3B11-19ABB729518E}"/>
                  </a:ext>
                </a:extLst>
              </p:cNvPr>
              <p:cNvPicPr/>
              <p:nvPr/>
            </p:nvPicPr>
            <p:blipFill>
              <a:blip r:embed="rId5"/>
              <a:stretch>
                <a:fillRect/>
              </a:stretch>
            </p:blipFill>
            <p:spPr>
              <a:xfrm>
                <a:off x="-105897" y="1188628"/>
                <a:ext cx="18000" cy="18000"/>
              </a:xfrm>
              <a:prstGeom prst="rect">
                <a:avLst/>
              </a:prstGeom>
            </p:spPr>
          </p:pic>
        </mc:Fallback>
      </mc:AlternateContent>
      <p:cxnSp>
        <p:nvCxnSpPr>
          <p:cNvPr id="70" name="Straight Arrow Connector 69">
            <a:extLst>
              <a:ext uri="{FF2B5EF4-FFF2-40B4-BE49-F238E27FC236}">
                <a16:creationId xmlns:a16="http://schemas.microsoft.com/office/drawing/2014/main" id="{F274D2E8-BC25-00C9-84D5-BCE16209B017}"/>
              </a:ext>
            </a:extLst>
          </p:cNvPr>
          <p:cNvCxnSpPr/>
          <p:nvPr/>
        </p:nvCxnSpPr>
        <p:spPr>
          <a:xfrm flipH="1">
            <a:off x="-104503" y="4789714"/>
            <a:ext cx="724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Rationale behind the Logo of IIT Ropar | Indian Institute of Technology  Ropar">
            <a:extLst>
              <a:ext uri="{FF2B5EF4-FFF2-40B4-BE49-F238E27FC236}">
                <a16:creationId xmlns:a16="http://schemas.microsoft.com/office/drawing/2014/main" id="{EC57C823-3C35-B8CF-673F-3782F6ECD4F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9025" y="5643067"/>
            <a:ext cx="1094731" cy="953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0185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7208D-A147-0E3B-9082-4B373E08DC0B}"/>
              </a:ext>
            </a:extLst>
          </p:cNvPr>
          <p:cNvSpPr>
            <a:spLocks noGrp="1"/>
          </p:cNvSpPr>
          <p:nvPr>
            <p:ph type="title"/>
          </p:nvPr>
        </p:nvSpPr>
        <p:spPr/>
        <p:txBody>
          <a:bodyPr>
            <a:normAutofit/>
          </a:bodyPr>
          <a:lstStyle/>
          <a:p>
            <a:r>
              <a:rPr lang="en-US" sz="4800" b="1" dirty="0"/>
              <a:t>Functionality – </a:t>
            </a:r>
            <a:r>
              <a:rPr lang="en-US" sz="3200" b="1" i="1" dirty="0">
                <a:solidFill>
                  <a:schemeClr val="accent1"/>
                </a:solidFill>
              </a:rPr>
              <a:t>Admin (add new project)</a:t>
            </a:r>
            <a:endParaRPr lang="en-IN" sz="3200" dirty="0"/>
          </a:p>
        </p:txBody>
      </p:sp>
      <p:pic>
        <p:nvPicPr>
          <p:cNvPr id="5" name="Content Placeholder 4">
            <a:extLst>
              <a:ext uri="{FF2B5EF4-FFF2-40B4-BE49-F238E27FC236}">
                <a16:creationId xmlns:a16="http://schemas.microsoft.com/office/drawing/2014/main" id="{52367EDD-1F7E-4E6D-49F0-35C1E14CF32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6954" t="4497" r="18158" b="7022"/>
          <a:stretch/>
        </p:blipFill>
        <p:spPr>
          <a:xfrm>
            <a:off x="116306" y="1790300"/>
            <a:ext cx="4131641" cy="5067700"/>
          </a:xfrm>
        </p:spPr>
      </p:pic>
      <p:sp>
        <p:nvSpPr>
          <p:cNvPr id="6" name="TextBox 5">
            <a:extLst>
              <a:ext uri="{FF2B5EF4-FFF2-40B4-BE49-F238E27FC236}">
                <a16:creationId xmlns:a16="http://schemas.microsoft.com/office/drawing/2014/main" id="{821B60BF-F0D9-A252-5FB2-65A64F93F8CE}"/>
              </a:ext>
            </a:extLst>
          </p:cNvPr>
          <p:cNvSpPr txBox="1"/>
          <p:nvPr/>
        </p:nvSpPr>
        <p:spPr>
          <a:xfrm>
            <a:off x="2356581" y="4743080"/>
            <a:ext cx="1891366" cy="923330"/>
          </a:xfrm>
          <a:prstGeom prst="rect">
            <a:avLst/>
          </a:prstGeom>
          <a:noFill/>
        </p:spPr>
        <p:txBody>
          <a:bodyPr wrap="square" rtlCol="0">
            <a:spAutoFit/>
          </a:bodyPr>
          <a:lstStyle/>
          <a:p>
            <a:r>
              <a:rPr lang="en-US" dirty="0"/>
              <a:t>Also implemented form validation and checks</a:t>
            </a:r>
            <a:endParaRPr lang="en-IN" dirty="0"/>
          </a:p>
        </p:txBody>
      </p:sp>
      <p:cxnSp>
        <p:nvCxnSpPr>
          <p:cNvPr id="8" name="Straight Arrow Connector 7">
            <a:extLst>
              <a:ext uri="{FF2B5EF4-FFF2-40B4-BE49-F238E27FC236}">
                <a16:creationId xmlns:a16="http://schemas.microsoft.com/office/drawing/2014/main" id="{94748215-9D18-15B8-AF2D-C56EC02BD745}"/>
              </a:ext>
            </a:extLst>
          </p:cNvPr>
          <p:cNvCxnSpPr>
            <a:cxnSpLocks/>
          </p:cNvCxnSpPr>
          <p:nvPr/>
        </p:nvCxnSpPr>
        <p:spPr>
          <a:xfrm>
            <a:off x="2733575" y="3513221"/>
            <a:ext cx="943276" cy="113024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Content Placeholder 4">
            <a:extLst>
              <a:ext uri="{FF2B5EF4-FFF2-40B4-BE49-F238E27FC236}">
                <a16:creationId xmlns:a16="http://schemas.microsoft.com/office/drawing/2014/main" id="{ECE7A83E-C8A9-3A80-21C3-2955F6A2D325}"/>
              </a:ext>
            </a:extLst>
          </p:cNvPr>
          <p:cNvPicPr>
            <a:picLocks noChangeAspect="1"/>
          </p:cNvPicPr>
          <p:nvPr/>
        </p:nvPicPr>
        <p:blipFill rotWithShape="1">
          <a:blip r:embed="rId3">
            <a:extLst>
              <a:ext uri="{28A0092B-C50C-407E-A947-70E740481C1C}">
                <a14:useLocalDpi xmlns:a14="http://schemas.microsoft.com/office/drawing/2010/main" val="0"/>
              </a:ext>
            </a:extLst>
          </a:blip>
          <a:srcRect l="45787" t="15530" r="8106" b="26837"/>
          <a:stretch/>
        </p:blipFill>
        <p:spPr>
          <a:xfrm>
            <a:off x="6095999" y="1790300"/>
            <a:ext cx="3972025" cy="4475746"/>
          </a:xfrm>
          <a:prstGeom prst="rect">
            <a:avLst/>
          </a:prstGeom>
        </p:spPr>
      </p:pic>
      <p:cxnSp>
        <p:nvCxnSpPr>
          <p:cNvPr id="13" name="Straight Arrow Connector 12">
            <a:extLst>
              <a:ext uri="{FF2B5EF4-FFF2-40B4-BE49-F238E27FC236}">
                <a16:creationId xmlns:a16="http://schemas.microsoft.com/office/drawing/2014/main" id="{A43947BC-444C-2F26-E414-325EE615CD1B}"/>
              </a:ext>
            </a:extLst>
          </p:cNvPr>
          <p:cNvCxnSpPr/>
          <p:nvPr/>
        </p:nvCxnSpPr>
        <p:spPr>
          <a:xfrm>
            <a:off x="3032757" y="2685449"/>
            <a:ext cx="131786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67D1407-B3C7-1000-1371-B04BD8DAD31A}"/>
              </a:ext>
            </a:extLst>
          </p:cNvPr>
          <p:cNvSpPr txBox="1"/>
          <p:nvPr/>
        </p:nvSpPr>
        <p:spPr>
          <a:xfrm>
            <a:off x="4385913" y="2312892"/>
            <a:ext cx="1215190" cy="1200329"/>
          </a:xfrm>
          <a:prstGeom prst="rect">
            <a:avLst/>
          </a:prstGeom>
          <a:noFill/>
        </p:spPr>
        <p:txBody>
          <a:bodyPr wrap="square" rtlCol="0">
            <a:spAutoFit/>
          </a:bodyPr>
          <a:lstStyle/>
          <a:p>
            <a:pPr algn="just"/>
            <a:r>
              <a:rPr lang="en-US" dirty="0"/>
              <a:t>Manually add projects using form</a:t>
            </a:r>
            <a:endParaRPr lang="en-IN" dirty="0"/>
          </a:p>
        </p:txBody>
      </p:sp>
      <p:sp>
        <p:nvSpPr>
          <p:cNvPr id="17" name="TextBox 16">
            <a:extLst>
              <a:ext uri="{FF2B5EF4-FFF2-40B4-BE49-F238E27FC236}">
                <a16:creationId xmlns:a16="http://schemas.microsoft.com/office/drawing/2014/main" id="{EA267010-5194-9D06-F726-C6ABF7B567E6}"/>
              </a:ext>
            </a:extLst>
          </p:cNvPr>
          <p:cNvSpPr txBox="1"/>
          <p:nvPr/>
        </p:nvSpPr>
        <p:spPr>
          <a:xfrm>
            <a:off x="9891563" y="2044703"/>
            <a:ext cx="2024512" cy="2308324"/>
          </a:xfrm>
          <a:prstGeom prst="rect">
            <a:avLst/>
          </a:prstGeom>
          <a:noFill/>
        </p:spPr>
        <p:txBody>
          <a:bodyPr wrap="square">
            <a:spAutoFit/>
          </a:bodyPr>
          <a:lstStyle/>
          <a:p>
            <a:pPr algn="just"/>
            <a:r>
              <a:rPr lang="en-US" dirty="0"/>
              <a:t>upload the  excel file which contain details of all the projects. If needed see the sample impot file by clicking the sample import button</a:t>
            </a:r>
            <a:endParaRPr lang="en-IN" dirty="0"/>
          </a:p>
        </p:txBody>
      </p:sp>
      <p:cxnSp>
        <p:nvCxnSpPr>
          <p:cNvPr id="19" name="Straight Arrow Connector 18">
            <a:extLst>
              <a:ext uri="{FF2B5EF4-FFF2-40B4-BE49-F238E27FC236}">
                <a16:creationId xmlns:a16="http://schemas.microsoft.com/office/drawing/2014/main" id="{60E6DC3F-C8A8-BF8A-F991-4569AEA3EF05}"/>
              </a:ext>
            </a:extLst>
          </p:cNvPr>
          <p:cNvCxnSpPr>
            <a:cxnSpLocks/>
          </p:cNvCxnSpPr>
          <p:nvPr/>
        </p:nvCxnSpPr>
        <p:spPr>
          <a:xfrm>
            <a:off x="9361373" y="2238885"/>
            <a:ext cx="494896" cy="904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EB43DBB-D58A-316C-B365-325A6B9C6544}"/>
              </a:ext>
            </a:extLst>
          </p:cNvPr>
          <p:cNvCxnSpPr/>
          <p:nvPr/>
        </p:nvCxnSpPr>
        <p:spPr>
          <a:xfrm>
            <a:off x="8718884" y="2722345"/>
            <a:ext cx="1325079" cy="25889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48258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70CAB-CB7F-AD3B-87D7-D10ABE5EFEBE}"/>
              </a:ext>
            </a:extLst>
          </p:cNvPr>
          <p:cNvSpPr>
            <a:spLocks noGrp="1"/>
          </p:cNvSpPr>
          <p:nvPr>
            <p:ph type="title"/>
          </p:nvPr>
        </p:nvSpPr>
        <p:spPr/>
        <p:txBody>
          <a:bodyPr>
            <a:noAutofit/>
          </a:bodyPr>
          <a:lstStyle/>
          <a:p>
            <a:r>
              <a:rPr lang="en-US" sz="4000" b="1" dirty="0"/>
              <a:t>Functionality – </a:t>
            </a:r>
            <a:r>
              <a:rPr lang="en-US" sz="2400" b="1" i="1" dirty="0">
                <a:solidFill>
                  <a:schemeClr val="accent1"/>
                </a:solidFill>
              </a:rPr>
              <a:t>Admin (view details of  particular project)</a:t>
            </a:r>
            <a:endParaRPr lang="en-IN" sz="2400" dirty="0"/>
          </a:p>
        </p:txBody>
      </p:sp>
      <p:pic>
        <p:nvPicPr>
          <p:cNvPr id="5" name="Content Placeholder 4">
            <a:extLst>
              <a:ext uri="{FF2B5EF4-FFF2-40B4-BE49-F238E27FC236}">
                <a16:creationId xmlns:a16="http://schemas.microsoft.com/office/drawing/2014/main" id="{C5ABC155-E233-07C4-93A6-0225BC19E93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4979" r="5058" b="7260"/>
          <a:stretch/>
        </p:blipFill>
        <p:spPr>
          <a:xfrm>
            <a:off x="0" y="1511166"/>
            <a:ext cx="12192000" cy="5346835"/>
          </a:xfrm>
        </p:spPr>
      </p:pic>
      <p:cxnSp>
        <p:nvCxnSpPr>
          <p:cNvPr id="7" name="Straight Arrow Connector 6">
            <a:extLst>
              <a:ext uri="{FF2B5EF4-FFF2-40B4-BE49-F238E27FC236}">
                <a16:creationId xmlns:a16="http://schemas.microsoft.com/office/drawing/2014/main" id="{E586D956-A5B5-76FD-2748-99EA8C52EBCB}"/>
              </a:ext>
            </a:extLst>
          </p:cNvPr>
          <p:cNvCxnSpPr>
            <a:cxnSpLocks/>
          </p:cNvCxnSpPr>
          <p:nvPr/>
        </p:nvCxnSpPr>
        <p:spPr>
          <a:xfrm flipH="1" flipV="1">
            <a:off x="3696101" y="3262964"/>
            <a:ext cx="1076426" cy="13821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10C41CBB-8D69-0F2A-8CDE-63E12DA4B7A8}"/>
              </a:ext>
            </a:extLst>
          </p:cNvPr>
          <p:cNvCxnSpPr>
            <a:cxnSpLocks/>
          </p:cNvCxnSpPr>
          <p:nvPr/>
        </p:nvCxnSpPr>
        <p:spPr>
          <a:xfrm flipH="1" flipV="1">
            <a:off x="3924700" y="2874871"/>
            <a:ext cx="2171300" cy="3880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1CAE8CAE-4FBE-D50B-F208-3988B638F622}"/>
              </a:ext>
            </a:extLst>
          </p:cNvPr>
          <p:cNvCxnSpPr>
            <a:cxnSpLocks/>
          </p:cNvCxnSpPr>
          <p:nvPr/>
        </p:nvCxnSpPr>
        <p:spPr>
          <a:xfrm flipV="1">
            <a:off x="7380973" y="2348564"/>
            <a:ext cx="367364" cy="105261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1E3480B-B3DD-9909-6B09-1B121B510EA3}"/>
              </a:ext>
            </a:extLst>
          </p:cNvPr>
          <p:cNvSpPr txBox="1"/>
          <p:nvPr/>
        </p:nvSpPr>
        <p:spPr>
          <a:xfrm>
            <a:off x="2051786" y="2675824"/>
            <a:ext cx="2058201" cy="923330"/>
          </a:xfrm>
          <a:prstGeom prst="rect">
            <a:avLst/>
          </a:prstGeom>
          <a:noFill/>
        </p:spPr>
        <p:txBody>
          <a:bodyPr wrap="square" rtlCol="0">
            <a:spAutoFit/>
          </a:bodyPr>
          <a:lstStyle/>
          <a:p>
            <a:r>
              <a:rPr lang="en-US" dirty="0"/>
              <a:t>Add new expense or fund manually using form</a:t>
            </a:r>
            <a:endParaRPr lang="en-IN" dirty="0"/>
          </a:p>
        </p:txBody>
      </p:sp>
      <p:sp>
        <p:nvSpPr>
          <p:cNvPr id="19" name="TextBox 18">
            <a:extLst>
              <a:ext uri="{FF2B5EF4-FFF2-40B4-BE49-F238E27FC236}">
                <a16:creationId xmlns:a16="http://schemas.microsoft.com/office/drawing/2014/main" id="{E9E0EE75-93FC-A7A7-E8FC-1DF5C323D9C8}"/>
              </a:ext>
            </a:extLst>
          </p:cNvPr>
          <p:cNvSpPr txBox="1"/>
          <p:nvPr/>
        </p:nvSpPr>
        <p:spPr>
          <a:xfrm>
            <a:off x="5724626" y="1979232"/>
            <a:ext cx="6193856" cy="369332"/>
          </a:xfrm>
          <a:prstGeom prst="rect">
            <a:avLst/>
          </a:prstGeom>
          <a:noFill/>
        </p:spPr>
        <p:txBody>
          <a:bodyPr wrap="square">
            <a:spAutoFit/>
          </a:bodyPr>
          <a:lstStyle/>
          <a:p>
            <a:r>
              <a:rPr lang="en-US" dirty="0"/>
              <a:t>Add all new expense or fund manually using a excel file </a:t>
            </a:r>
            <a:endParaRPr lang="en-IN" dirty="0"/>
          </a:p>
        </p:txBody>
      </p:sp>
    </p:spTree>
    <p:extLst>
      <p:ext uri="{BB962C8B-B14F-4D97-AF65-F5344CB8AC3E}">
        <p14:creationId xmlns:p14="http://schemas.microsoft.com/office/powerpoint/2010/main" val="19648820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AC6CD-142F-9EE2-22FB-F40BE1DD7B5B}"/>
              </a:ext>
            </a:extLst>
          </p:cNvPr>
          <p:cNvSpPr>
            <a:spLocks noGrp="1"/>
          </p:cNvSpPr>
          <p:nvPr>
            <p:ph type="title"/>
          </p:nvPr>
        </p:nvSpPr>
        <p:spPr/>
        <p:txBody>
          <a:bodyPr>
            <a:normAutofit/>
          </a:bodyPr>
          <a:lstStyle/>
          <a:p>
            <a:endParaRPr lang="en-IN" sz="3600" dirty="0"/>
          </a:p>
        </p:txBody>
      </p:sp>
      <p:pic>
        <p:nvPicPr>
          <p:cNvPr id="9" name="Content Placeholder 8">
            <a:extLst>
              <a:ext uri="{FF2B5EF4-FFF2-40B4-BE49-F238E27FC236}">
                <a16:creationId xmlns:a16="http://schemas.microsoft.com/office/drawing/2014/main" id="{515C95D3-0555-26F3-6238-5DD7E3CEDBA8}"/>
              </a:ext>
            </a:extLst>
          </p:cNvPr>
          <p:cNvPicPr>
            <a:picLocks noGrp="1" noChangeAspect="1"/>
          </p:cNvPicPr>
          <p:nvPr>
            <p:ph idx="1"/>
          </p:nvPr>
        </p:nvPicPr>
        <p:blipFill rotWithShape="1">
          <a:blip r:embed="rId2"/>
          <a:srcRect t="9142" r="3879" b="10119"/>
          <a:stretch/>
        </p:blipFill>
        <p:spPr>
          <a:xfrm>
            <a:off x="0" y="-28553"/>
            <a:ext cx="12192000" cy="6886553"/>
          </a:xfrm>
        </p:spPr>
      </p:pic>
      <p:cxnSp>
        <p:nvCxnSpPr>
          <p:cNvPr id="11" name="Straight Arrow Connector 10">
            <a:extLst>
              <a:ext uri="{FF2B5EF4-FFF2-40B4-BE49-F238E27FC236}">
                <a16:creationId xmlns:a16="http://schemas.microsoft.com/office/drawing/2014/main" id="{2415C2E1-2001-F76E-24D9-9D4C1CD57A7A}"/>
              </a:ext>
            </a:extLst>
          </p:cNvPr>
          <p:cNvCxnSpPr>
            <a:cxnSpLocks/>
          </p:cNvCxnSpPr>
          <p:nvPr/>
        </p:nvCxnSpPr>
        <p:spPr>
          <a:xfrm flipH="1" flipV="1">
            <a:off x="7093819" y="1224806"/>
            <a:ext cx="1926654" cy="16986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C817FB3F-E5F3-AD78-375B-C65D5AF32837}"/>
              </a:ext>
            </a:extLst>
          </p:cNvPr>
          <p:cNvCxnSpPr>
            <a:cxnSpLocks/>
          </p:cNvCxnSpPr>
          <p:nvPr/>
        </p:nvCxnSpPr>
        <p:spPr>
          <a:xfrm flipH="1" flipV="1">
            <a:off x="9020473" y="1166452"/>
            <a:ext cx="1153430" cy="15473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BFA65FB-2507-CC05-F34A-20A376720362}"/>
              </a:ext>
            </a:extLst>
          </p:cNvPr>
          <p:cNvCxnSpPr>
            <a:cxnSpLocks/>
          </p:cNvCxnSpPr>
          <p:nvPr/>
        </p:nvCxnSpPr>
        <p:spPr>
          <a:xfrm flipH="1" flipV="1">
            <a:off x="10566533" y="1224806"/>
            <a:ext cx="600365" cy="148897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071C979D-0314-0B30-02B6-E0FCE0E7054B}"/>
              </a:ext>
            </a:extLst>
          </p:cNvPr>
          <p:cNvSpPr txBox="1"/>
          <p:nvPr/>
        </p:nvSpPr>
        <p:spPr>
          <a:xfrm flipH="1">
            <a:off x="5873012" y="802280"/>
            <a:ext cx="1418125" cy="646331"/>
          </a:xfrm>
          <a:prstGeom prst="rect">
            <a:avLst/>
          </a:prstGeom>
          <a:noFill/>
        </p:spPr>
        <p:txBody>
          <a:bodyPr wrap="square" rtlCol="0">
            <a:spAutoFit/>
          </a:bodyPr>
          <a:lstStyle/>
          <a:p>
            <a:r>
              <a:rPr lang="en-US" dirty="0"/>
              <a:t>View or add comment</a:t>
            </a:r>
            <a:endParaRPr lang="en-IN" dirty="0"/>
          </a:p>
        </p:txBody>
      </p:sp>
      <p:sp>
        <p:nvSpPr>
          <p:cNvPr id="16" name="TextBox 15">
            <a:extLst>
              <a:ext uri="{FF2B5EF4-FFF2-40B4-BE49-F238E27FC236}">
                <a16:creationId xmlns:a16="http://schemas.microsoft.com/office/drawing/2014/main" id="{23E727FD-EC43-D4C9-5C4A-8C7B3435D64F}"/>
              </a:ext>
            </a:extLst>
          </p:cNvPr>
          <p:cNvSpPr txBox="1"/>
          <p:nvPr/>
        </p:nvSpPr>
        <p:spPr>
          <a:xfrm>
            <a:off x="8026465" y="392850"/>
            <a:ext cx="1290586" cy="923330"/>
          </a:xfrm>
          <a:prstGeom prst="rect">
            <a:avLst/>
          </a:prstGeom>
          <a:noFill/>
        </p:spPr>
        <p:txBody>
          <a:bodyPr wrap="square" rtlCol="0">
            <a:spAutoFit/>
          </a:bodyPr>
          <a:lstStyle/>
          <a:p>
            <a:r>
              <a:rPr lang="en-US" dirty="0"/>
              <a:t>Edit the sanctioned amount</a:t>
            </a:r>
            <a:endParaRPr lang="en-IN" dirty="0"/>
          </a:p>
        </p:txBody>
      </p:sp>
      <p:sp>
        <p:nvSpPr>
          <p:cNvPr id="18" name="TextBox 17">
            <a:extLst>
              <a:ext uri="{FF2B5EF4-FFF2-40B4-BE49-F238E27FC236}">
                <a16:creationId xmlns:a16="http://schemas.microsoft.com/office/drawing/2014/main" id="{20534F8B-5AFF-DC5E-870E-E35FCD60E21B}"/>
              </a:ext>
            </a:extLst>
          </p:cNvPr>
          <p:cNvSpPr txBox="1"/>
          <p:nvPr/>
        </p:nvSpPr>
        <p:spPr>
          <a:xfrm>
            <a:off x="9555091" y="352216"/>
            <a:ext cx="2348148" cy="923330"/>
          </a:xfrm>
          <a:prstGeom prst="rect">
            <a:avLst/>
          </a:prstGeom>
          <a:noFill/>
        </p:spPr>
        <p:txBody>
          <a:bodyPr wrap="square" rtlCol="0">
            <a:spAutoFit/>
          </a:bodyPr>
          <a:lstStyle/>
          <a:p>
            <a:r>
              <a:rPr lang="en-US" dirty="0"/>
              <a:t>When seen the comment and want to resolve the comment</a:t>
            </a:r>
            <a:endParaRPr lang="en-IN" dirty="0"/>
          </a:p>
        </p:txBody>
      </p:sp>
      <p:sp>
        <p:nvSpPr>
          <p:cNvPr id="3" name="TextBox 2">
            <a:extLst>
              <a:ext uri="{FF2B5EF4-FFF2-40B4-BE49-F238E27FC236}">
                <a16:creationId xmlns:a16="http://schemas.microsoft.com/office/drawing/2014/main" id="{5DFCA7F0-9B65-746F-E62D-414C5AB8B7B7}"/>
              </a:ext>
            </a:extLst>
          </p:cNvPr>
          <p:cNvSpPr txBox="1"/>
          <p:nvPr/>
        </p:nvSpPr>
        <p:spPr>
          <a:xfrm>
            <a:off x="2047604" y="341654"/>
            <a:ext cx="1963271" cy="369332"/>
          </a:xfrm>
          <a:prstGeom prst="rect">
            <a:avLst/>
          </a:prstGeom>
          <a:noFill/>
        </p:spPr>
        <p:txBody>
          <a:bodyPr wrap="square" rtlCol="0">
            <a:spAutoFit/>
          </a:bodyPr>
          <a:lstStyle/>
          <a:p>
            <a:r>
              <a:rPr lang="en-US" dirty="0"/>
              <a:t>Dashboard</a:t>
            </a:r>
            <a:endParaRPr lang="en-IN" dirty="0"/>
          </a:p>
        </p:txBody>
      </p:sp>
    </p:spTree>
    <p:extLst>
      <p:ext uri="{BB962C8B-B14F-4D97-AF65-F5344CB8AC3E}">
        <p14:creationId xmlns:p14="http://schemas.microsoft.com/office/powerpoint/2010/main" val="1042116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00666-38A3-278E-49C1-E583E355EF14}"/>
              </a:ext>
            </a:extLst>
          </p:cNvPr>
          <p:cNvSpPr>
            <a:spLocks noGrp="1"/>
          </p:cNvSpPr>
          <p:nvPr>
            <p:ph type="title"/>
          </p:nvPr>
        </p:nvSpPr>
        <p:spPr/>
        <p:txBody>
          <a:bodyPr>
            <a:noAutofit/>
          </a:bodyPr>
          <a:lstStyle/>
          <a:p>
            <a:r>
              <a:rPr lang="en-US" sz="4800" b="1" dirty="0"/>
              <a:t>Functionality – </a:t>
            </a:r>
            <a:r>
              <a:rPr lang="en-US" sz="3200" b="1" i="1" dirty="0">
                <a:solidFill>
                  <a:schemeClr val="accent1"/>
                </a:solidFill>
              </a:rPr>
              <a:t>Admin (Add a fellow to the project)</a:t>
            </a:r>
            <a:endParaRPr lang="en-IN" sz="3200" dirty="0"/>
          </a:p>
        </p:txBody>
      </p:sp>
      <p:pic>
        <p:nvPicPr>
          <p:cNvPr id="5" name="Content Placeholder 4">
            <a:extLst>
              <a:ext uri="{FF2B5EF4-FFF2-40B4-BE49-F238E27FC236}">
                <a16:creationId xmlns:a16="http://schemas.microsoft.com/office/drawing/2014/main" id="{34B93363-1F6F-7616-F40B-DD797E4BA58C}"/>
              </a:ext>
            </a:extLst>
          </p:cNvPr>
          <p:cNvPicPr>
            <a:picLocks noGrp="1" noChangeAspect="1"/>
          </p:cNvPicPr>
          <p:nvPr>
            <p:ph idx="1"/>
          </p:nvPr>
        </p:nvPicPr>
        <p:blipFill rotWithShape="1">
          <a:blip r:embed="rId2"/>
          <a:srcRect l="15859" t="34802" r="1799" b="13216"/>
          <a:stretch/>
        </p:blipFill>
        <p:spPr>
          <a:xfrm>
            <a:off x="838199" y="2483318"/>
            <a:ext cx="10307855" cy="4158114"/>
          </a:xfrm>
        </p:spPr>
      </p:pic>
    </p:spTree>
    <p:extLst>
      <p:ext uri="{BB962C8B-B14F-4D97-AF65-F5344CB8AC3E}">
        <p14:creationId xmlns:p14="http://schemas.microsoft.com/office/powerpoint/2010/main" val="982835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44D49-F5BF-652C-E47C-7DA2BD3D7617}"/>
              </a:ext>
            </a:extLst>
          </p:cNvPr>
          <p:cNvSpPr>
            <a:spLocks noGrp="1"/>
          </p:cNvSpPr>
          <p:nvPr>
            <p:ph type="title"/>
          </p:nvPr>
        </p:nvSpPr>
        <p:spPr/>
        <p:txBody>
          <a:bodyPr>
            <a:noAutofit/>
          </a:bodyPr>
          <a:lstStyle/>
          <a:p>
            <a:r>
              <a:rPr lang="en-US" sz="4800" b="1" dirty="0"/>
              <a:t>Functionality – </a:t>
            </a:r>
            <a:r>
              <a:rPr lang="en-US" sz="3200" b="1" i="1" dirty="0">
                <a:solidFill>
                  <a:schemeClr val="accent1"/>
                </a:solidFill>
              </a:rPr>
              <a:t>Admin (Approve project)</a:t>
            </a:r>
            <a:endParaRPr lang="en-IN" sz="3200" dirty="0"/>
          </a:p>
        </p:txBody>
      </p:sp>
      <p:pic>
        <p:nvPicPr>
          <p:cNvPr id="9" name="Content Placeholder 8">
            <a:extLst>
              <a:ext uri="{FF2B5EF4-FFF2-40B4-BE49-F238E27FC236}">
                <a16:creationId xmlns:a16="http://schemas.microsoft.com/office/drawing/2014/main" id="{C04D73DF-40C9-6968-BE48-016C8FA1075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7210" t="57771" r="5448" b="13439"/>
          <a:stretch/>
        </p:blipFill>
        <p:spPr>
          <a:xfrm>
            <a:off x="838201" y="1819175"/>
            <a:ext cx="6448124" cy="1325563"/>
          </a:xfrm>
        </p:spPr>
      </p:pic>
      <p:pic>
        <p:nvPicPr>
          <p:cNvPr id="11" name="Picture 10">
            <a:extLst>
              <a:ext uri="{FF2B5EF4-FFF2-40B4-BE49-F238E27FC236}">
                <a16:creationId xmlns:a16="http://schemas.microsoft.com/office/drawing/2014/main" id="{7D3A9DA2-6E82-23ED-9E23-6EFEEBB37B7B}"/>
              </a:ext>
            </a:extLst>
          </p:cNvPr>
          <p:cNvPicPr>
            <a:picLocks noChangeAspect="1"/>
          </p:cNvPicPr>
          <p:nvPr/>
        </p:nvPicPr>
        <p:blipFill rotWithShape="1">
          <a:blip r:embed="rId3">
            <a:extLst>
              <a:ext uri="{28A0092B-C50C-407E-A947-70E740481C1C}">
                <a14:useLocalDpi xmlns:a14="http://schemas.microsoft.com/office/drawing/2010/main" val="0"/>
              </a:ext>
            </a:extLst>
          </a:blip>
          <a:srcRect l="29368" t="7331" r="33843" b="70585"/>
          <a:stretch/>
        </p:blipFill>
        <p:spPr>
          <a:xfrm>
            <a:off x="7286325" y="1760788"/>
            <a:ext cx="4485373" cy="1585762"/>
          </a:xfrm>
          <a:prstGeom prst="rect">
            <a:avLst/>
          </a:prstGeom>
        </p:spPr>
      </p:pic>
      <p:pic>
        <p:nvPicPr>
          <p:cNvPr id="13" name="Picture 12">
            <a:extLst>
              <a:ext uri="{FF2B5EF4-FFF2-40B4-BE49-F238E27FC236}">
                <a16:creationId xmlns:a16="http://schemas.microsoft.com/office/drawing/2014/main" id="{FADB4F9D-FB1D-7D01-8445-37AF554169B6}"/>
              </a:ext>
            </a:extLst>
          </p:cNvPr>
          <p:cNvPicPr>
            <a:picLocks noChangeAspect="1"/>
          </p:cNvPicPr>
          <p:nvPr/>
        </p:nvPicPr>
        <p:blipFill rotWithShape="1">
          <a:blip r:embed="rId4">
            <a:extLst>
              <a:ext uri="{28A0092B-C50C-407E-A947-70E740481C1C}">
                <a14:useLocalDpi xmlns:a14="http://schemas.microsoft.com/office/drawing/2010/main" val="0"/>
              </a:ext>
            </a:extLst>
          </a:blip>
          <a:srcRect t="3460" r="6392" b="6351"/>
          <a:stretch/>
        </p:blipFill>
        <p:spPr>
          <a:xfrm>
            <a:off x="0" y="3475037"/>
            <a:ext cx="12192000" cy="3348957"/>
          </a:xfrm>
          <a:prstGeom prst="rect">
            <a:avLst/>
          </a:prstGeom>
        </p:spPr>
      </p:pic>
      <p:cxnSp>
        <p:nvCxnSpPr>
          <p:cNvPr id="15" name="Straight Arrow Connector 14">
            <a:extLst>
              <a:ext uri="{FF2B5EF4-FFF2-40B4-BE49-F238E27FC236}">
                <a16:creationId xmlns:a16="http://schemas.microsoft.com/office/drawing/2014/main" id="{42652091-8393-0D25-2CFC-765387AD4ACD}"/>
              </a:ext>
            </a:extLst>
          </p:cNvPr>
          <p:cNvCxnSpPr/>
          <p:nvPr/>
        </p:nvCxnSpPr>
        <p:spPr>
          <a:xfrm>
            <a:off x="6429676" y="2723949"/>
            <a:ext cx="3570972" cy="8662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B7C231F-B6E1-7C17-E302-391365488215}"/>
              </a:ext>
            </a:extLst>
          </p:cNvPr>
          <p:cNvCxnSpPr>
            <a:cxnSpLocks/>
          </p:cNvCxnSpPr>
          <p:nvPr/>
        </p:nvCxnSpPr>
        <p:spPr>
          <a:xfrm flipH="1">
            <a:off x="7815714" y="2897204"/>
            <a:ext cx="1222408" cy="1585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E0BCD58-F153-1564-65FD-FD03DFA2E59E}"/>
              </a:ext>
            </a:extLst>
          </p:cNvPr>
          <p:cNvCxnSpPr>
            <a:cxnSpLocks/>
          </p:cNvCxnSpPr>
          <p:nvPr/>
        </p:nvCxnSpPr>
        <p:spPr>
          <a:xfrm>
            <a:off x="3816418" y="2889098"/>
            <a:ext cx="3469907" cy="15938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63479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95770-168B-06E4-FA1D-970852D39568}"/>
              </a:ext>
            </a:extLst>
          </p:cNvPr>
          <p:cNvSpPr>
            <a:spLocks noGrp="1"/>
          </p:cNvSpPr>
          <p:nvPr>
            <p:ph type="title"/>
          </p:nvPr>
        </p:nvSpPr>
        <p:spPr/>
        <p:txBody>
          <a:bodyPr/>
          <a:lstStyle/>
          <a:p>
            <a:r>
              <a:rPr lang="en-US" sz="5400" b="1" dirty="0"/>
              <a:t>Functionality – </a:t>
            </a:r>
            <a:r>
              <a:rPr lang="en-US" sz="3600" b="1" i="1" dirty="0">
                <a:solidFill>
                  <a:schemeClr val="accent1"/>
                </a:solidFill>
              </a:rPr>
              <a:t>Admin (Manage </a:t>
            </a:r>
            <a:r>
              <a:rPr lang="en-US" sz="3600" b="1" i="1" dirty="0" err="1">
                <a:solidFill>
                  <a:schemeClr val="accent1"/>
                </a:solidFill>
              </a:rPr>
              <a:t>Usres</a:t>
            </a:r>
            <a:r>
              <a:rPr lang="en-US" sz="3600" b="1" i="1" dirty="0">
                <a:solidFill>
                  <a:schemeClr val="accent1"/>
                </a:solidFill>
              </a:rPr>
              <a:t>)</a:t>
            </a:r>
            <a:endParaRPr lang="en-IN" dirty="0"/>
          </a:p>
        </p:txBody>
      </p:sp>
      <p:pic>
        <p:nvPicPr>
          <p:cNvPr id="5" name="Content Placeholder 4">
            <a:extLst>
              <a:ext uri="{FF2B5EF4-FFF2-40B4-BE49-F238E27FC236}">
                <a16:creationId xmlns:a16="http://schemas.microsoft.com/office/drawing/2014/main" id="{6D3A1D18-F61D-C287-FC4C-69446C275DE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27294" y="1852146"/>
            <a:ext cx="8964706" cy="4667250"/>
          </a:xfrm>
        </p:spPr>
      </p:pic>
      <p:cxnSp>
        <p:nvCxnSpPr>
          <p:cNvPr id="8" name="Straight Arrow Connector 7">
            <a:extLst>
              <a:ext uri="{FF2B5EF4-FFF2-40B4-BE49-F238E27FC236}">
                <a16:creationId xmlns:a16="http://schemas.microsoft.com/office/drawing/2014/main" id="{888D307F-AA95-9BB9-83BA-CAFA2E3D0A5A}"/>
              </a:ext>
            </a:extLst>
          </p:cNvPr>
          <p:cNvCxnSpPr>
            <a:cxnSpLocks/>
          </p:cNvCxnSpPr>
          <p:nvPr/>
        </p:nvCxnSpPr>
        <p:spPr>
          <a:xfrm flipH="1" flipV="1">
            <a:off x="2675965" y="3012141"/>
            <a:ext cx="900953" cy="10578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9121C5A8-2CCC-7821-046F-985393034CD5}"/>
              </a:ext>
            </a:extLst>
          </p:cNvPr>
          <p:cNvSpPr txBox="1"/>
          <p:nvPr/>
        </p:nvSpPr>
        <p:spPr>
          <a:xfrm>
            <a:off x="502023" y="2177400"/>
            <a:ext cx="2501153" cy="3693319"/>
          </a:xfrm>
          <a:prstGeom prst="rect">
            <a:avLst/>
          </a:prstGeom>
          <a:noFill/>
        </p:spPr>
        <p:txBody>
          <a:bodyPr wrap="square">
            <a:spAutoFit/>
          </a:bodyPr>
          <a:lstStyle/>
          <a:p>
            <a:pPr algn="just"/>
            <a:r>
              <a:rPr lang="en-US" dirty="0"/>
              <a:t>Only Admin has manage users page Which includes features</a:t>
            </a:r>
          </a:p>
          <a:p>
            <a:pPr algn="just"/>
            <a:r>
              <a:rPr lang="en-US" dirty="0"/>
              <a:t>. Search</a:t>
            </a:r>
          </a:p>
          <a:p>
            <a:pPr algn="just"/>
            <a:r>
              <a:rPr lang="en-US" dirty="0"/>
              <a:t>. Fetch all users to view all the user details</a:t>
            </a:r>
          </a:p>
          <a:p>
            <a:pPr algn="just"/>
            <a:r>
              <a:rPr lang="en-US" dirty="0"/>
              <a:t>. Add new user manually using form.</a:t>
            </a:r>
          </a:p>
          <a:p>
            <a:pPr algn="just"/>
            <a:r>
              <a:rPr lang="en-US" dirty="0"/>
              <a:t>. Import users from excel file</a:t>
            </a:r>
          </a:p>
          <a:p>
            <a:pPr algn="just"/>
            <a:r>
              <a:rPr lang="en-US" dirty="0"/>
              <a:t>. sample import excel file which you can download for reference</a:t>
            </a:r>
            <a:endParaRPr lang="en-IN" dirty="0"/>
          </a:p>
        </p:txBody>
      </p:sp>
    </p:spTree>
    <p:extLst>
      <p:ext uri="{BB962C8B-B14F-4D97-AF65-F5344CB8AC3E}">
        <p14:creationId xmlns:p14="http://schemas.microsoft.com/office/powerpoint/2010/main" val="1623945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8756A-42F5-EA49-A3F7-DB5704F102ED}"/>
              </a:ext>
            </a:extLst>
          </p:cNvPr>
          <p:cNvSpPr>
            <a:spLocks noGrp="1"/>
          </p:cNvSpPr>
          <p:nvPr>
            <p:ph type="title"/>
          </p:nvPr>
        </p:nvSpPr>
        <p:spPr>
          <a:xfrm>
            <a:off x="838200" y="365126"/>
            <a:ext cx="10515600" cy="617514"/>
          </a:xfrm>
        </p:spPr>
        <p:txBody>
          <a:bodyPr>
            <a:normAutofit fontScale="90000"/>
          </a:bodyPr>
          <a:lstStyle/>
          <a:p>
            <a:r>
              <a:rPr lang="en-US" sz="5400" b="1" dirty="0"/>
              <a:t>Functionality – </a:t>
            </a:r>
            <a:r>
              <a:rPr lang="en-US" sz="3600" b="1" i="1" dirty="0">
                <a:solidFill>
                  <a:schemeClr val="accent1"/>
                </a:solidFill>
              </a:rPr>
              <a:t>Admin (Search)</a:t>
            </a:r>
            <a:endParaRPr lang="en-IN" sz="5400" dirty="0"/>
          </a:p>
        </p:txBody>
      </p:sp>
      <p:pic>
        <p:nvPicPr>
          <p:cNvPr id="5" name="Content Placeholder 4">
            <a:extLst>
              <a:ext uri="{FF2B5EF4-FFF2-40B4-BE49-F238E27FC236}">
                <a16:creationId xmlns:a16="http://schemas.microsoft.com/office/drawing/2014/main" id="{5845E23D-77C5-6081-D125-BE6A3C59910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1282891"/>
            <a:ext cx="12192000" cy="5575109"/>
          </a:xfrm>
        </p:spPr>
      </p:pic>
      <p:cxnSp>
        <p:nvCxnSpPr>
          <p:cNvPr id="9" name="Straight Arrow Connector 8">
            <a:extLst>
              <a:ext uri="{FF2B5EF4-FFF2-40B4-BE49-F238E27FC236}">
                <a16:creationId xmlns:a16="http://schemas.microsoft.com/office/drawing/2014/main" id="{5BDF8D57-D512-C350-62F6-0177DA4923EB}"/>
              </a:ext>
            </a:extLst>
          </p:cNvPr>
          <p:cNvCxnSpPr>
            <a:cxnSpLocks/>
          </p:cNvCxnSpPr>
          <p:nvPr/>
        </p:nvCxnSpPr>
        <p:spPr>
          <a:xfrm flipV="1">
            <a:off x="4629752" y="1682552"/>
            <a:ext cx="1949082" cy="137828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1594426-27FD-B580-6644-F030C99A52B0}"/>
              </a:ext>
            </a:extLst>
          </p:cNvPr>
          <p:cNvSpPr txBox="1"/>
          <p:nvPr/>
        </p:nvSpPr>
        <p:spPr>
          <a:xfrm flipH="1">
            <a:off x="6578834" y="1561518"/>
            <a:ext cx="2340215" cy="646331"/>
          </a:xfrm>
          <a:prstGeom prst="rect">
            <a:avLst/>
          </a:prstGeom>
          <a:noFill/>
        </p:spPr>
        <p:txBody>
          <a:bodyPr wrap="square" rtlCol="0">
            <a:spAutoFit/>
          </a:bodyPr>
          <a:lstStyle/>
          <a:p>
            <a:r>
              <a:rPr lang="en-US" dirty="0"/>
              <a:t>Search User by department or email</a:t>
            </a:r>
            <a:endParaRPr lang="en-IN" dirty="0"/>
          </a:p>
        </p:txBody>
      </p:sp>
    </p:spTree>
    <p:extLst>
      <p:ext uri="{BB962C8B-B14F-4D97-AF65-F5344CB8AC3E}">
        <p14:creationId xmlns:p14="http://schemas.microsoft.com/office/powerpoint/2010/main" val="14088326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36579-FD0E-2F46-DDA7-9C73F6C6C69E}"/>
              </a:ext>
            </a:extLst>
          </p:cNvPr>
          <p:cNvSpPr>
            <a:spLocks noGrp="1"/>
          </p:cNvSpPr>
          <p:nvPr>
            <p:ph type="title"/>
          </p:nvPr>
        </p:nvSpPr>
        <p:spPr/>
        <p:txBody>
          <a:bodyPr/>
          <a:lstStyle/>
          <a:p>
            <a:r>
              <a:rPr lang="en-US" sz="4400" b="1" dirty="0"/>
              <a:t>Functionality – </a:t>
            </a:r>
            <a:r>
              <a:rPr lang="en-US" sz="2800" b="1" i="1" dirty="0">
                <a:solidFill>
                  <a:schemeClr val="accent1"/>
                </a:solidFill>
              </a:rPr>
              <a:t>Admin (Import users and Sample import)</a:t>
            </a:r>
            <a:endParaRPr lang="en-IN" dirty="0"/>
          </a:p>
        </p:txBody>
      </p:sp>
      <p:pic>
        <p:nvPicPr>
          <p:cNvPr id="5" name="Content Placeholder 4">
            <a:extLst>
              <a:ext uri="{FF2B5EF4-FFF2-40B4-BE49-F238E27FC236}">
                <a16:creationId xmlns:a16="http://schemas.microsoft.com/office/drawing/2014/main" id="{E8EC2C1D-FF70-A33E-1448-CDDB9B38E6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5266" y="1902627"/>
            <a:ext cx="5540592" cy="4351338"/>
          </a:xfrm>
        </p:spPr>
      </p:pic>
      <p:cxnSp>
        <p:nvCxnSpPr>
          <p:cNvPr id="7" name="Straight Arrow Connector 6">
            <a:extLst>
              <a:ext uri="{FF2B5EF4-FFF2-40B4-BE49-F238E27FC236}">
                <a16:creationId xmlns:a16="http://schemas.microsoft.com/office/drawing/2014/main" id="{45A6490C-F307-0ACD-D6EC-73A0F4F5EFC6}"/>
              </a:ext>
            </a:extLst>
          </p:cNvPr>
          <p:cNvCxnSpPr>
            <a:cxnSpLocks/>
          </p:cNvCxnSpPr>
          <p:nvPr/>
        </p:nvCxnSpPr>
        <p:spPr>
          <a:xfrm flipV="1">
            <a:off x="5284269" y="5167313"/>
            <a:ext cx="1434516" cy="5693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F897E83-C01D-6AA9-2DF0-E24E87448C15}"/>
              </a:ext>
            </a:extLst>
          </p:cNvPr>
          <p:cNvSpPr txBox="1"/>
          <p:nvPr/>
        </p:nvSpPr>
        <p:spPr>
          <a:xfrm>
            <a:off x="6882062" y="4549676"/>
            <a:ext cx="3118586" cy="1477328"/>
          </a:xfrm>
          <a:prstGeom prst="rect">
            <a:avLst/>
          </a:prstGeom>
          <a:noFill/>
        </p:spPr>
        <p:txBody>
          <a:bodyPr wrap="square" rtlCol="0">
            <a:spAutoFit/>
          </a:bodyPr>
          <a:lstStyle/>
          <a:p>
            <a:pPr algn="just"/>
            <a:r>
              <a:rPr lang="en-US" dirty="0"/>
              <a:t>Open the  excel file which contain details of all the users. If needed see the sample impot file by clicking the sample import button</a:t>
            </a:r>
            <a:endParaRPr lang="en-IN" dirty="0"/>
          </a:p>
        </p:txBody>
      </p:sp>
      <p:pic>
        <p:nvPicPr>
          <p:cNvPr id="10" name="Picture 9">
            <a:extLst>
              <a:ext uri="{FF2B5EF4-FFF2-40B4-BE49-F238E27FC236}">
                <a16:creationId xmlns:a16="http://schemas.microsoft.com/office/drawing/2014/main" id="{8EAB9CE6-748E-B5F3-A0D8-EE301F3DB7E1}"/>
              </a:ext>
            </a:extLst>
          </p:cNvPr>
          <p:cNvPicPr>
            <a:picLocks noChangeAspect="1"/>
          </p:cNvPicPr>
          <p:nvPr/>
        </p:nvPicPr>
        <p:blipFill rotWithShape="1">
          <a:blip r:embed="rId3">
            <a:extLst>
              <a:ext uri="{28A0092B-C50C-407E-A947-70E740481C1C}">
                <a14:useLocalDpi xmlns:a14="http://schemas.microsoft.com/office/drawing/2010/main" val="0"/>
              </a:ext>
            </a:extLst>
          </a:blip>
          <a:srcRect l="40349" t="11984" b="45717"/>
          <a:stretch/>
        </p:blipFill>
        <p:spPr>
          <a:xfrm>
            <a:off x="6718785" y="1690687"/>
            <a:ext cx="5540592" cy="2638047"/>
          </a:xfrm>
          <a:prstGeom prst="rect">
            <a:avLst/>
          </a:prstGeom>
        </p:spPr>
      </p:pic>
      <p:cxnSp>
        <p:nvCxnSpPr>
          <p:cNvPr id="13" name="Straight Arrow Connector 12">
            <a:extLst>
              <a:ext uri="{FF2B5EF4-FFF2-40B4-BE49-F238E27FC236}">
                <a16:creationId xmlns:a16="http://schemas.microsoft.com/office/drawing/2014/main" id="{D143C0A2-9CF3-DDD6-34CC-ED525952F6BC}"/>
              </a:ext>
            </a:extLst>
          </p:cNvPr>
          <p:cNvCxnSpPr>
            <a:cxnSpLocks/>
          </p:cNvCxnSpPr>
          <p:nvPr/>
        </p:nvCxnSpPr>
        <p:spPr>
          <a:xfrm flipH="1">
            <a:off x="10000648" y="2338939"/>
            <a:ext cx="885525" cy="25795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EA46ECB-BED7-EB50-D25F-704FA3BDE414}"/>
              </a:ext>
            </a:extLst>
          </p:cNvPr>
          <p:cNvCxnSpPr>
            <a:cxnSpLocks/>
          </p:cNvCxnSpPr>
          <p:nvPr/>
        </p:nvCxnSpPr>
        <p:spPr>
          <a:xfrm flipH="1">
            <a:off x="6271034" y="2308324"/>
            <a:ext cx="3576687" cy="176997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48150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B9909-B368-CA60-5A64-ADFE14F80170}"/>
              </a:ext>
            </a:extLst>
          </p:cNvPr>
          <p:cNvSpPr>
            <a:spLocks noGrp="1"/>
          </p:cNvSpPr>
          <p:nvPr>
            <p:ph type="title"/>
          </p:nvPr>
        </p:nvSpPr>
        <p:spPr/>
        <p:txBody>
          <a:bodyPr/>
          <a:lstStyle/>
          <a:p>
            <a:r>
              <a:rPr lang="en-US" sz="4400" b="1" dirty="0"/>
              <a:t>Functionality – </a:t>
            </a:r>
            <a:r>
              <a:rPr lang="en-US" sz="2800" b="1" i="1" dirty="0">
                <a:solidFill>
                  <a:schemeClr val="accent1"/>
                </a:solidFill>
              </a:rPr>
              <a:t>Admin (Add new user using form)</a:t>
            </a:r>
            <a:endParaRPr lang="en-IN" dirty="0"/>
          </a:p>
        </p:txBody>
      </p:sp>
      <p:pic>
        <p:nvPicPr>
          <p:cNvPr id="5" name="Content Placeholder 4">
            <a:extLst>
              <a:ext uri="{FF2B5EF4-FFF2-40B4-BE49-F238E27FC236}">
                <a16:creationId xmlns:a16="http://schemas.microsoft.com/office/drawing/2014/main" id="{2B39F212-724F-8B35-AFA3-E3075A0F68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520793"/>
            <a:ext cx="12192000" cy="5337207"/>
          </a:xfrm>
        </p:spPr>
      </p:pic>
      <p:cxnSp>
        <p:nvCxnSpPr>
          <p:cNvPr id="7" name="Straight Arrow Connector 6">
            <a:extLst>
              <a:ext uri="{FF2B5EF4-FFF2-40B4-BE49-F238E27FC236}">
                <a16:creationId xmlns:a16="http://schemas.microsoft.com/office/drawing/2014/main" id="{E2BD7BE8-508B-55C9-4E69-402D43C6581F}"/>
              </a:ext>
            </a:extLst>
          </p:cNvPr>
          <p:cNvCxnSpPr>
            <a:cxnSpLocks/>
          </p:cNvCxnSpPr>
          <p:nvPr/>
        </p:nvCxnSpPr>
        <p:spPr>
          <a:xfrm flipH="1" flipV="1">
            <a:off x="3561347" y="3070459"/>
            <a:ext cx="2534653" cy="10852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DEE11F9-747F-4484-A078-D63E3F3C1733}"/>
              </a:ext>
            </a:extLst>
          </p:cNvPr>
          <p:cNvSpPr txBox="1"/>
          <p:nvPr/>
        </p:nvSpPr>
        <p:spPr>
          <a:xfrm>
            <a:off x="1960345" y="2304267"/>
            <a:ext cx="2059806" cy="923330"/>
          </a:xfrm>
          <a:prstGeom prst="rect">
            <a:avLst/>
          </a:prstGeom>
          <a:noFill/>
        </p:spPr>
        <p:txBody>
          <a:bodyPr wrap="square" rtlCol="0">
            <a:spAutoFit/>
          </a:bodyPr>
          <a:lstStyle/>
          <a:p>
            <a:pPr algn="just"/>
            <a:r>
              <a:rPr lang="en-US" dirty="0">
                <a:highlight>
                  <a:srgbClr val="C0C0C0"/>
                </a:highlight>
              </a:rPr>
              <a:t>I manually add a user by fille the form</a:t>
            </a:r>
            <a:endParaRPr lang="en-IN" dirty="0">
              <a:highlight>
                <a:srgbClr val="C0C0C0"/>
              </a:highlight>
            </a:endParaRPr>
          </a:p>
        </p:txBody>
      </p:sp>
      <p:cxnSp>
        <p:nvCxnSpPr>
          <p:cNvPr id="13" name="Straight Arrow Connector 12">
            <a:extLst>
              <a:ext uri="{FF2B5EF4-FFF2-40B4-BE49-F238E27FC236}">
                <a16:creationId xmlns:a16="http://schemas.microsoft.com/office/drawing/2014/main" id="{48DCC3EA-A4A1-CA29-F72E-BC7C40A622FD}"/>
              </a:ext>
            </a:extLst>
          </p:cNvPr>
          <p:cNvCxnSpPr/>
          <p:nvPr/>
        </p:nvCxnSpPr>
        <p:spPr>
          <a:xfrm flipH="1">
            <a:off x="6381549" y="2935705"/>
            <a:ext cx="904775" cy="9432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38D5D95A-33A2-9A42-A4CB-C09D3031C775}"/>
              </a:ext>
            </a:extLst>
          </p:cNvPr>
          <p:cNvCxnSpPr>
            <a:cxnSpLocks/>
          </p:cNvCxnSpPr>
          <p:nvPr/>
        </p:nvCxnSpPr>
        <p:spPr>
          <a:xfrm flipH="1">
            <a:off x="4543124" y="4484011"/>
            <a:ext cx="633663" cy="5512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D1F1617C-23DF-0C3A-EF9B-02DED6E52BA2}"/>
              </a:ext>
            </a:extLst>
          </p:cNvPr>
          <p:cNvSpPr txBox="1"/>
          <p:nvPr/>
        </p:nvSpPr>
        <p:spPr>
          <a:xfrm>
            <a:off x="2868328" y="5035216"/>
            <a:ext cx="1925053" cy="1477328"/>
          </a:xfrm>
          <a:prstGeom prst="rect">
            <a:avLst/>
          </a:prstGeom>
          <a:noFill/>
        </p:spPr>
        <p:txBody>
          <a:bodyPr wrap="square" rtlCol="0">
            <a:spAutoFit/>
          </a:bodyPr>
          <a:lstStyle/>
          <a:p>
            <a:pPr algn="just"/>
            <a:r>
              <a:rPr lang="en-US" dirty="0">
                <a:highlight>
                  <a:srgbClr val="C0C0C0"/>
                </a:highlight>
              </a:rPr>
              <a:t>Specify the role of the user 1 for admin/ 2 for professor, 3 for fellow</a:t>
            </a:r>
            <a:endParaRPr lang="en-IN" dirty="0">
              <a:highlight>
                <a:srgbClr val="C0C0C0"/>
              </a:highlight>
            </a:endParaRPr>
          </a:p>
        </p:txBody>
      </p:sp>
    </p:spTree>
    <p:extLst>
      <p:ext uri="{BB962C8B-B14F-4D97-AF65-F5344CB8AC3E}">
        <p14:creationId xmlns:p14="http://schemas.microsoft.com/office/powerpoint/2010/main" val="13959041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38757-F94A-D47D-DE5C-8D206B54AF49}"/>
              </a:ext>
            </a:extLst>
          </p:cNvPr>
          <p:cNvSpPr>
            <a:spLocks noGrp="1"/>
          </p:cNvSpPr>
          <p:nvPr>
            <p:ph type="title"/>
          </p:nvPr>
        </p:nvSpPr>
        <p:spPr/>
        <p:txBody>
          <a:bodyPr>
            <a:noAutofit/>
          </a:bodyPr>
          <a:lstStyle/>
          <a:p>
            <a:r>
              <a:rPr lang="en-US" sz="4800" b="1" dirty="0"/>
              <a:t>Functionality – </a:t>
            </a:r>
            <a:r>
              <a:rPr lang="en-US" sz="3200" b="1" i="1" dirty="0">
                <a:solidFill>
                  <a:schemeClr val="accent1"/>
                </a:solidFill>
              </a:rPr>
              <a:t>Admin (Delete user)</a:t>
            </a:r>
            <a:endParaRPr lang="en-IN" sz="3200" dirty="0"/>
          </a:p>
        </p:txBody>
      </p:sp>
      <p:pic>
        <p:nvPicPr>
          <p:cNvPr id="5" name="Content Placeholder 4">
            <a:extLst>
              <a:ext uri="{FF2B5EF4-FFF2-40B4-BE49-F238E27FC236}">
                <a16:creationId xmlns:a16="http://schemas.microsoft.com/office/drawing/2014/main" id="{6E7C7D13-164F-4697-3500-F235A28CE4A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8866" t="26712" r="30447" b="25950"/>
          <a:stretch/>
        </p:blipFill>
        <p:spPr>
          <a:xfrm>
            <a:off x="8232006" y="1816067"/>
            <a:ext cx="3147461" cy="2059806"/>
          </a:xfrm>
        </p:spPr>
      </p:pic>
      <p:pic>
        <p:nvPicPr>
          <p:cNvPr id="7" name="Picture 6">
            <a:extLst>
              <a:ext uri="{FF2B5EF4-FFF2-40B4-BE49-F238E27FC236}">
                <a16:creationId xmlns:a16="http://schemas.microsoft.com/office/drawing/2014/main" id="{4A78019F-44F1-4B3B-C364-0F9A6CE540DB}"/>
              </a:ext>
            </a:extLst>
          </p:cNvPr>
          <p:cNvPicPr>
            <a:picLocks noChangeAspect="1"/>
          </p:cNvPicPr>
          <p:nvPr/>
        </p:nvPicPr>
        <p:blipFill rotWithShape="1">
          <a:blip r:embed="rId3">
            <a:extLst>
              <a:ext uri="{28A0092B-C50C-407E-A947-70E740481C1C}">
                <a14:useLocalDpi xmlns:a14="http://schemas.microsoft.com/office/drawing/2010/main" val="0"/>
              </a:ext>
            </a:extLst>
          </a:blip>
          <a:srcRect l="15297" t="26557" r="7782" b="19655"/>
          <a:stretch/>
        </p:blipFill>
        <p:spPr>
          <a:xfrm>
            <a:off x="433137" y="4023360"/>
            <a:ext cx="7170317" cy="2834640"/>
          </a:xfrm>
          <a:prstGeom prst="rect">
            <a:avLst/>
          </a:prstGeom>
        </p:spPr>
      </p:pic>
      <p:pic>
        <p:nvPicPr>
          <p:cNvPr id="9" name="Picture 8">
            <a:extLst>
              <a:ext uri="{FF2B5EF4-FFF2-40B4-BE49-F238E27FC236}">
                <a16:creationId xmlns:a16="http://schemas.microsoft.com/office/drawing/2014/main" id="{77A8C2B7-659F-2ED0-10D3-FBADBD37DDC9}"/>
              </a:ext>
            </a:extLst>
          </p:cNvPr>
          <p:cNvPicPr>
            <a:picLocks noChangeAspect="1"/>
          </p:cNvPicPr>
          <p:nvPr/>
        </p:nvPicPr>
        <p:blipFill rotWithShape="1">
          <a:blip r:embed="rId4">
            <a:extLst>
              <a:ext uri="{28A0092B-C50C-407E-A947-70E740481C1C}">
                <a14:useLocalDpi xmlns:a14="http://schemas.microsoft.com/office/drawing/2010/main" val="0"/>
              </a:ext>
            </a:extLst>
          </a:blip>
          <a:srcRect l="15130" t="55810" r="5719" b="17475"/>
          <a:stretch/>
        </p:blipFill>
        <p:spPr>
          <a:xfrm>
            <a:off x="433137" y="1761423"/>
            <a:ext cx="7267074" cy="2059806"/>
          </a:xfrm>
          <a:prstGeom prst="rect">
            <a:avLst/>
          </a:prstGeom>
        </p:spPr>
      </p:pic>
      <p:cxnSp>
        <p:nvCxnSpPr>
          <p:cNvPr id="11" name="Straight Arrow Connector 10">
            <a:extLst>
              <a:ext uri="{FF2B5EF4-FFF2-40B4-BE49-F238E27FC236}">
                <a16:creationId xmlns:a16="http://schemas.microsoft.com/office/drawing/2014/main" id="{6B47E7F1-7321-C312-8C15-16257A5C1D87}"/>
              </a:ext>
            </a:extLst>
          </p:cNvPr>
          <p:cNvCxnSpPr>
            <a:cxnSpLocks/>
          </p:cNvCxnSpPr>
          <p:nvPr/>
        </p:nvCxnSpPr>
        <p:spPr>
          <a:xfrm flipV="1">
            <a:off x="6795436" y="3012707"/>
            <a:ext cx="2021305" cy="2406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AC4D065-E73F-7A42-FC8B-9EC3BE42E409}"/>
              </a:ext>
            </a:extLst>
          </p:cNvPr>
          <p:cNvCxnSpPr>
            <a:cxnSpLocks/>
          </p:cNvCxnSpPr>
          <p:nvPr/>
        </p:nvCxnSpPr>
        <p:spPr>
          <a:xfrm flipH="1">
            <a:off x="7143149" y="3429000"/>
            <a:ext cx="1789095" cy="27889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BD684150-6F18-D42E-9D45-9DA04C0053A0}"/>
              </a:ext>
            </a:extLst>
          </p:cNvPr>
          <p:cNvSpPr txBox="1"/>
          <p:nvPr/>
        </p:nvSpPr>
        <p:spPr>
          <a:xfrm>
            <a:off x="4989496" y="5580496"/>
            <a:ext cx="2153653" cy="646331"/>
          </a:xfrm>
          <a:prstGeom prst="rect">
            <a:avLst/>
          </a:prstGeom>
          <a:noFill/>
        </p:spPr>
        <p:txBody>
          <a:bodyPr wrap="square" rtlCol="0">
            <a:spAutoFit/>
          </a:bodyPr>
          <a:lstStyle/>
          <a:p>
            <a:r>
              <a:rPr lang="en-US" dirty="0" err="1"/>
              <a:t>Anishka</a:t>
            </a:r>
            <a:r>
              <a:rPr lang="en-US" dirty="0"/>
              <a:t> user got deleted</a:t>
            </a:r>
            <a:endParaRPr lang="en-IN" dirty="0"/>
          </a:p>
        </p:txBody>
      </p:sp>
      <p:pic>
        <p:nvPicPr>
          <p:cNvPr id="23" name="Picture 22">
            <a:extLst>
              <a:ext uri="{FF2B5EF4-FFF2-40B4-BE49-F238E27FC236}">
                <a16:creationId xmlns:a16="http://schemas.microsoft.com/office/drawing/2014/main" id="{44ABB589-F8B3-CE52-7823-18DAB239F48B}"/>
              </a:ext>
            </a:extLst>
          </p:cNvPr>
          <p:cNvPicPr>
            <a:picLocks noChangeAspect="1"/>
          </p:cNvPicPr>
          <p:nvPr/>
        </p:nvPicPr>
        <p:blipFill rotWithShape="1">
          <a:blip r:embed="rId4">
            <a:extLst>
              <a:ext uri="{28A0092B-C50C-407E-A947-70E740481C1C}">
                <a14:useLocalDpi xmlns:a14="http://schemas.microsoft.com/office/drawing/2010/main" val="0"/>
              </a:ext>
            </a:extLst>
          </a:blip>
          <a:srcRect l="15130" t="55810" r="5719" b="17475"/>
          <a:stretch/>
        </p:blipFill>
        <p:spPr>
          <a:xfrm>
            <a:off x="433137" y="1759017"/>
            <a:ext cx="7267074" cy="2059806"/>
          </a:xfrm>
          <a:prstGeom prst="rect">
            <a:avLst/>
          </a:prstGeom>
        </p:spPr>
      </p:pic>
      <p:cxnSp>
        <p:nvCxnSpPr>
          <p:cNvPr id="24" name="Straight Arrow Connector 23">
            <a:extLst>
              <a:ext uri="{FF2B5EF4-FFF2-40B4-BE49-F238E27FC236}">
                <a16:creationId xmlns:a16="http://schemas.microsoft.com/office/drawing/2014/main" id="{70B97E8D-4865-9F94-49D6-D611E6FCD133}"/>
              </a:ext>
            </a:extLst>
          </p:cNvPr>
          <p:cNvCxnSpPr>
            <a:cxnSpLocks/>
          </p:cNvCxnSpPr>
          <p:nvPr/>
        </p:nvCxnSpPr>
        <p:spPr>
          <a:xfrm>
            <a:off x="1491916" y="3253339"/>
            <a:ext cx="3869356" cy="23271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33457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1D68A-F96D-F8A8-E8BC-8D3BA3E31ADF}"/>
              </a:ext>
            </a:extLst>
          </p:cNvPr>
          <p:cNvSpPr>
            <a:spLocks noGrp="1"/>
          </p:cNvSpPr>
          <p:nvPr>
            <p:ph type="title"/>
          </p:nvPr>
        </p:nvSpPr>
        <p:spPr/>
        <p:txBody>
          <a:bodyPr>
            <a:normAutofit/>
          </a:bodyPr>
          <a:lstStyle/>
          <a:p>
            <a:r>
              <a:rPr lang="en-US" sz="5400" b="1" dirty="0"/>
              <a:t>Idea Description</a:t>
            </a:r>
            <a:endParaRPr lang="en-IN" sz="5400" b="1" dirty="0"/>
          </a:p>
        </p:txBody>
      </p:sp>
      <p:sp>
        <p:nvSpPr>
          <p:cNvPr id="3" name="Content Placeholder 2">
            <a:extLst>
              <a:ext uri="{FF2B5EF4-FFF2-40B4-BE49-F238E27FC236}">
                <a16:creationId xmlns:a16="http://schemas.microsoft.com/office/drawing/2014/main" id="{8C4DA0D3-8D14-2064-150D-8645FB42562E}"/>
              </a:ext>
            </a:extLst>
          </p:cNvPr>
          <p:cNvSpPr>
            <a:spLocks noGrp="1"/>
          </p:cNvSpPr>
          <p:nvPr>
            <p:ph idx="1"/>
          </p:nvPr>
        </p:nvSpPr>
        <p:spPr/>
        <p:txBody>
          <a:bodyPr>
            <a:normAutofit/>
          </a:bodyPr>
          <a:lstStyle/>
          <a:p>
            <a:pPr marL="0" indent="0">
              <a:buNone/>
            </a:pPr>
            <a:r>
              <a:rPr lang="en-US" u="sng" dirty="0"/>
              <a:t>Project Topic</a:t>
            </a:r>
            <a:r>
              <a:rPr lang="en-US" b="1" dirty="0"/>
              <a:t>:  </a:t>
            </a:r>
            <a:r>
              <a:rPr lang="en-US" dirty="0" err="1">
                <a:solidFill>
                  <a:schemeClr val="accent1"/>
                </a:solidFill>
              </a:rPr>
              <a:t>RnD</a:t>
            </a:r>
            <a:r>
              <a:rPr lang="en-US" dirty="0">
                <a:solidFill>
                  <a:schemeClr val="accent1"/>
                </a:solidFill>
              </a:rPr>
              <a:t> Grants Management Portal</a:t>
            </a:r>
          </a:p>
          <a:p>
            <a:pPr algn="just"/>
            <a:r>
              <a:rPr lang="en-US" sz="2400" dirty="0">
                <a:solidFill>
                  <a:schemeClr val="bg2">
                    <a:lumMod val="25000"/>
                  </a:schemeClr>
                </a:solidFill>
              </a:rPr>
              <a:t> The project aims to develop a web-based platform for managing and tracking research and development grants. </a:t>
            </a:r>
          </a:p>
          <a:p>
            <a:pPr algn="just"/>
            <a:r>
              <a:rPr lang="en-US" sz="2400" dirty="0">
                <a:solidFill>
                  <a:schemeClr val="bg2">
                    <a:lumMod val="25000"/>
                  </a:schemeClr>
                </a:solidFill>
              </a:rPr>
              <a:t>The current system relies on manually updating Excel spreadsheets stored on local office computers, which becomes increasingly challenging as the number of projects and files grow.</a:t>
            </a:r>
          </a:p>
          <a:p>
            <a:pPr algn="just"/>
            <a:r>
              <a:rPr lang="en-US" sz="2400" dirty="0">
                <a:solidFill>
                  <a:schemeClr val="bg2">
                    <a:lumMod val="25000"/>
                  </a:schemeClr>
                </a:solidFill>
              </a:rPr>
              <a:t> The lack of a centralized system also makes it hard for faculty members and academic office members to access the latest information on specific grants, and generating reports is a time-consuming and complex process.</a:t>
            </a:r>
          </a:p>
          <a:p>
            <a:pPr algn="just"/>
            <a:r>
              <a:rPr lang="en-US" sz="2400" dirty="0">
                <a:solidFill>
                  <a:schemeClr val="bg2">
                    <a:lumMod val="25000"/>
                  </a:schemeClr>
                </a:solidFill>
              </a:rPr>
              <a:t> The new system will streamline grant management by providing a user-friendly interface for tracking and reporting grant information in real-time.</a:t>
            </a:r>
            <a:endParaRPr lang="en-IN" sz="2400" dirty="0">
              <a:solidFill>
                <a:schemeClr val="bg2">
                  <a:lumMod val="25000"/>
                </a:schemeClr>
              </a:solidFill>
            </a:endParaRPr>
          </a:p>
        </p:txBody>
      </p:sp>
    </p:spTree>
    <p:extLst>
      <p:ext uri="{BB962C8B-B14F-4D97-AF65-F5344CB8AC3E}">
        <p14:creationId xmlns:p14="http://schemas.microsoft.com/office/powerpoint/2010/main" val="3500041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8D177A-79FB-6784-3CEC-261E89B06853}"/>
              </a:ext>
            </a:extLst>
          </p:cNvPr>
          <p:cNvSpPr>
            <a:spLocks noGrp="1"/>
          </p:cNvSpPr>
          <p:nvPr>
            <p:ph type="title"/>
          </p:nvPr>
        </p:nvSpPr>
        <p:spPr>
          <a:xfrm>
            <a:off x="3940342" y="2386431"/>
            <a:ext cx="4311316" cy="1325563"/>
          </a:xfrm>
        </p:spPr>
        <p:txBody>
          <a:bodyPr>
            <a:normAutofit fontScale="90000"/>
          </a:bodyPr>
          <a:lstStyle/>
          <a:p>
            <a:r>
              <a:rPr lang="en-US" sz="6000" b="1" dirty="0"/>
              <a:t>Professor Page</a:t>
            </a:r>
            <a:endParaRPr lang="en-IN" sz="6000" b="1" dirty="0"/>
          </a:p>
        </p:txBody>
      </p:sp>
    </p:spTree>
    <p:extLst>
      <p:ext uri="{BB962C8B-B14F-4D97-AF65-F5344CB8AC3E}">
        <p14:creationId xmlns:p14="http://schemas.microsoft.com/office/powerpoint/2010/main" val="1673967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8A125-20B5-4CBB-638B-A8347AC053BA}"/>
              </a:ext>
            </a:extLst>
          </p:cNvPr>
          <p:cNvSpPr>
            <a:spLocks noGrp="1"/>
          </p:cNvSpPr>
          <p:nvPr>
            <p:ph type="title"/>
          </p:nvPr>
        </p:nvSpPr>
        <p:spPr/>
        <p:txBody>
          <a:bodyPr>
            <a:normAutofit/>
          </a:bodyPr>
          <a:lstStyle/>
          <a:p>
            <a:r>
              <a:rPr lang="en-US" sz="5400" b="1" dirty="0"/>
              <a:t>Functionality – </a:t>
            </a:r>
            <a:r>
              <a:rPr lang="en-US" sz="3600" b="1" i="1" dirty="0">
                <a:solidFill>
                  <a:schemeClr val="accent1"/>
                </a:solidFill>
              </a:rPr>
              <a:t>Professor(Dashboard)</a:t>
            </a:r>
            <a:endParaRPr lang="en-IN" sz="3600" dirty="0"/>
          </a:p>
        </p:txBody>
      </p:sp>
      <p:pic>
        <p:nvPicPr>
          <p:cNvPr id="9" name="Content Placeholder 8">
            <a:extLst>
              <a:ext uri="{FF2B5EF4-FFF2-40B4-BE49-F238E27FC236}">
                <a16:creationId xmlns:a16="http://schemas.microsoft.com/office/drawing/2014/main" id="{C0682715-BC9B-D362-CEAE-A9F8A0A7A3C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4277" r="1793" b="7243"/>
          <a:stretch/>
        </p:blipFill>
        <p:spPr>
          <a:xfrm>
            <a:off x="0" y="1440431"/>
            <a:ext cx="12192000" cy="5417569"/>
          </a:xfrm>
        </p:spPr>
      </p:pic>
      <p:sp>
        <p:nvSpPr>
          <p:cNvPr id="10" name="TextBox 9">
            <a:extLst>
              <a:ext uri="{FF2B5EF4-FFF2-40B4-BE49-F238E27FC236}">
                <a16:creationId xmlns:a16="http://schemas.microsoft.com/office/drawing/2014/main" id="{F19CADD7-8822-445C-3054-372175C8770D}"/>
              </a:ext>
            </a:extLst>
          </p:cNvPr>
          <p:cNvSpPr txBox="1"/>
          <p:nvPr/>
        </p:nvSpPr>
        <p:spPr>
          <a:xfrm>
            <a:off x="9991024" y="2228670"/>
            <a:ext cx="1780674" cy="1200329"/>
          </a:xfrm>
          <a:prstGeom prst="rect">
            <a:avLst/>
          </a:prstGeom>
          <a:noFill/>
        </p:spPr>
        <p:txBody>
          <a:bodyPr wrap="square" rtlCol="0">
            <a:spAutoFit/>
          </a:bodyPr>
          <a:lstStyle/>
          <a:p>
            <a:r>
              <a:rPr lang="en-US" dirty="0"/>
              <a:t>View only his projects and that particular project details</a:t>
            </a:r>
            <a:endParaRPr lang="en-IN" dirty="0"/>
          </a:p>
        </p:txBody>
      </p:sp>
      <p:sp>
        <p:nvSpPr>
          <p:cNvPr id="11" name="TextBox 10">
            <a:extLst>
              <a:ext uri="{FF2B5EF4-FFF2-40B4-BE49-F238E27FC236}">
                <a16:creationId xmlns:a16="http://schemas.microsoft.com/office/drawing/2014/main" id="{5D107CB7-C5D7-1CB8-D2FD-2C426FFCF8E6}"/>
              </a:ext>
            </a:extLst>
          </p:cNvPr>
          <p:cNvSpPr txBox="1"/>
          <p:nvPr/>
        </p:nvSpPr>
        <p:spPr>
          <a:xfrm>
            <a:off x="6795436" y="2119663"/>
            <a:ext cx="2059806" cy="646331"/>
          </a:xfrm>
          <a:prstGeom prst="rect">
            <a:avLst/>
          </a:prstGeom>
          <a:noFill/>
        </p:spPr>
        <p:txBody>
          <a:bodyPr wrap="square" rtlCol="0">
            <a:spAutoFit/>
          </a:bodyPr>
          <a:lstStyle/>
          <a:p>
            <a:r>
              <a:rPr lang="en-US" dirty="0"/>
              <a:t>Can not delete the project.</a:t>
            </a:r>
            <a:endParaRPr lang="en-IN" dirty="0"/>
          </a:p>
        </p:txBody>
      </p:sp>
    </p:spTree>
    <p:extLst>
      <p:ext uri="{BB962C8B-B14F-4D97-AF65-F5344CB8AC3E}">
        <p14:creationId xmlns:p14="http://schemas.microsoft.com/office/powerpoint/2010/main" val="1803590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DD82B-F49D-1287-24E8-7D83823289C9}"/>
              </a:ext>
            </a:extLst>
          </p:cNvPr>
          <p:cNvSpPr>
            <a:spLocks noGrp="1"/>
          </p:cNvSpPr>
          <p:nvPr>
            <p:ph type="title"/>
          </p:nvPr>
        </p:nvSpPr>
        <p:spPr/>
        <p:txBody>
          <a:bodyPr>
            <a:noAutofit/>
          </a:bodyPr>
          <a:lstStyle/>
          <a:p>
            <a:r>
              <a:rPr lang="en-US" sz="4800" b="1" dirty="0"/>
              <a:t>Functionality – </a:t>
            </a:r>
            <a:r>
              <a:rPr lang="en-US" sz="3600" b="1" i="1" dirty="0">
                <a:solidFill>
                  <a:schemeClr val="accent1"/>
                </a:solidFill>
              </a:rPr>
              <a:t>Professor</a:t>
            </a:r>
            <a:r>
              <a:rPr lang="en-US" sz="3200" b="1" i="1" dirty="0">
                <a:solidFill>
                  <a:schemeClr val="accent1"/>
                </a:solidFill>
              </a:rPr>
              <a:t>(Request new project)</a:t>
            </a:r>
            <a:endParaRPr lang="en-IN" sz="3200" dirty="0"/>
          </a:p>
        </p:txBody>
      </p:sp>
      <p:pic>
        <p:nvPicPr>
          <p:cNvPr id="8" name="Content Placeholder 4">
            <a:extLst>
              <a:ext uri="{FF2B5EF4-FFF2-40B4-BE49-F238E27FC236}">
                <a16:creationId xmlns:a16="http://schemas.microsoft.com/office/drawing/2014/main" id="{85FB5A76-6859-A822-1747-ADF57910AD9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6954" t="4497" r="18158" b="7022"/>
          <a:stretch/>
        </p:blipFill>
        <p:spPr>
          <a:xfrm>
            <a:off x="1132305" y="1767874"/>
            <a:ext cx="5673024" cy="4351338"/>
          </a:xfrm>
        </p:spPr>
      </p:pic>
      <p:sp>
        <p:nvSpPr>
          <p:cNvPr id="9" name="TextBox 8">
            <a:extLst>
              <a:ext uri="{FF2B5EF4-FFF2-40B4-BE49-F238E27FC236}">
                <a16:creationId xmlns:a16="http://schemas.microsoft.com/office/drawing/2014/main" id="{F7CDC2D4-DDB8-47B3-DF1B-E0116200D385}"/>
              </a:ext>
            </a:extLst>
          </p:cNvPr>
          <p:cNvSpPr txBox="1"/>
          <p:nvPr/>
        </p:nvSpPr>
        <p:spPr>
          <a:xfrm>
            <a:off x="7448346" y="2048007"/>
            <a:ext cx="1891366" cy="923330"/>
          </a:xfrm>
          <a:prstGeom prst="rect">
            <a:avLst/>
          </a:prstGeom>
          <a:noFill/>
        </p:spPr>
        <p:txBody>
          <a:bodyPr wrap="square" rtlCol="0">
            <a:spAutoFit/>
          </a:bodyPr>
          <a:lstStyle/>
          <a:p>
            <a:r>
              <a:rPr lang="en-US" dirty="0"/>
              <a:t>Also implement form validation and checks</a:t>
            </a:r>
            <a:endParaRPr lang="en-IN" dirty="0"/>
          </a:p>
        </p:txBody>
      </p:sp>
      <p:sp>
        <p:nvSpPr>
          <p:cNvPr id="10" name="TextBox 9">
            <a:extLst>
              <a:ext uri="{FF2B5EF4-FFF2-40B4-BE49-F238E27FC236}">
                <a16:creationId xmlns:a16="http://schemas.microsoft.com/office/drawing/2014/main" id="{89831819-2563-D49D-1225-97BFABB8E3EE}"/>
              </a:ext>
            </a:extLst>
          </p:cNvPr>
          <p:cNvSpPr txBox="1"/>
          <p:nvPr/>
        </p:nvSpPr>
        <p:spPr>
          <a:xfrm>
            <a:off x="7448346" y="3343378"/>
            <a:ext cx="1215190" cy="1200329"/>
          </a:xfrm>
          <a:prstGeom prst="rect">
            <a:avLst/>
          </a:prstGeom>
          <a:noFill/>
        </p:spPr>
        <p:txBody>
          <a:bodyPr wrap="square" rtlCol="0">
            <a:spAutoFit/>
          </a:bodyPr>
          <a:lstStyle/>
          <a:p>
            <a:pPr algn="just"/>
            <a:r>
              <a:rPr lang="en-US" dirty="0"/>
              <a:t>Manually add projects using form</a:t>
            </a:r>
            <a:endParaRPr lang="en-IN" dirty="0"/>
          </a:p>
        </p:txBody>
      </p:sp>
      <p:sp>
        <p:nvSpPr>
          <p:cNvPr id="11" name="TextBox 10">
            <a:extLst>
              <a:ext uri="{FF2B5EF4-FFF2-40B4-BE49-F238E27FC236}">
                <a16:creationId xmlns:a16="http://schemas.microsoft.com/office/drawing/2014/main" id="{1D3B4794-7AD0-3BEA-57FD-0B397B5B4F2A}"/>
              </a:ext>
            </a:extLst>
          </p:cNvPr>
          <p:cNvSpPr txBox="1"/>
          <p:nvPr/>
        </p:nvSpPr>
        <p:spPr>
          <a:xfrm>
            <a:off x="7448345" y="4699957"/>
            <a:ext cx="1891365" cy="1200329"/>
          </a:xfrm>
          <a:prstGeom prst="rect">
            <a:avLst/>
          </a:prstGeom>
          <a:noFill/>
        </p:spPr>
        <p:txBody>
          <a:bodyPr wrap="square" rtlCol="0">
            <a:spAutoFit/>
          </a:bodyPr>
          <a:lstStyle/>
          <a:p>
            <a:pPr algn="just"/>
            <a:r>
              <a:rPr lang="en-US" dirty="0"/>
              <a:t>Professor can only request the project and admin approves it</a:t>
            </a:r>
            <a:endParaRPr lang="en-IN" dirty="0"/>
          </a:p>
        </p:txBody>
      </p:sp>
    </p:spTree>
    <p:extLst>
      <p:ext uri="{BB962C8B-B14F-4D97-AF65-F5344CB8AC3E}">
        <p14:creationId xmlns:p14="http://schemas.microsoft.com/office/powerpoint/2010/main" val="22883206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5F12B-0062-5D95-6891-F0909FDB19D8}"/>
              </a:ext>
            </a:extLst>
          </p:cNvPr>
          <p:cNvSpPr>
            <a:spLocks noGrp="1"/>
          </p:cNvSpPr>
          <p:nvPr>
            <p:ph type="title"/>
          </p:nvPr>
        </p:nvSpPr>
        <p:spPr/>
        <p:txBody>
          <a:bodyPr>
            <a:noAutofit/>
          </a:bodyPr>
          <a:lstStyle/>
          <a:p>
            <a:r>
              <a:rPr lang="en-US" sz="4800" b="1" dirty="0"/>
              <a:t>Functionality – </a:t>
            </a:r>
            <a:r>
              <a:rPr lang="en-US" sz="3600" b="1" i="1" dirty="0">
                <a:solidFill>
                  <a:schemeClr val="accent1"/>
                </a:solidFill>
              </a:rPr>
              <a:t>Professor</a:t>
            </a:r>
            <a:r>
              <a:rPr lang="en-US" sz="3200" b="1" i="1" dirty="0">
                <a:solidFill>
                  <a:schemeClr val="accent1"/>
                </a:solidFill>
              </a:rPr>
              <a:t>(View Project details)</a:t>
            </a:r>
            <a:endParaRPr lang="en-IN" sz="3200" dirty="0"/>
          </a:p>
        </p:txBody>
      </p:sp>
      <p:pic>
        <p:nvPicPr>
          <p:cNvPr id="5" name="Content Placeholder 4">
            <a:extLst>
              <a:ext uri="{FF2B5EF4-FFF2-40B4-BE49-F238E27FC236}">
                <a16:creationId xmlns:a16="http://schemas.microsoft.com/office/drawing/2014/main" id="{42EC5243-9BD1-C92F-BA9C-B25D4880B35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5380" r="2500" b="17500"/>
          <a:stretch/>
        </p:blipFill>
        <p:spPr>
          <a:xfrm>
            <a:off x="838200" y="1386037"/>
            <a:ext cx="10134600" cy="4529322"/>
          </a:xfrm>
        </p:spPr>
      </p:pic>
      <p:sp>
        <p:nvSpPr>
          <p:cNvPr id="6" name="TextBox 5">
            <a:extLst>
              <a:ext uri="{FF2B5EF4-FFF2-40B4-BE49-F238E27FC236}">
                <a16:creationId xmlns:a16="http://schemas.microsoft.com/office/drawing/2014/main" id="{AA120D90-EDB3-C867-85C4-205431A723B0}"/>
              </a:ext>
            </a:extLst>
          </p:cNvPr>
          <p:cNvSpPr txBox="1"/>
          <p:nvPr/>
        </p:nvSpPr>
        <p:spPr>
          <a:xfrm rot="10800000" flipH="1" flipV="1">
            <a:off x="8236818" y="3047288"/>
            <a:ext cx="2735982" cy="923330"/>
          </a:xfrm>
          <a:prstGeom prst="rect">
            <a:avLst/>
          </a:prstGeom>
          <a:noFill/>
        </p:spPr>
        <p:txBody>
          <a:bodyPr wrap="square" rtlCol="0">
            <a:spAutoFit/>
          </a:bodyPr>
          <a:lstStyle/>
          <a:p>
            <a:r>
              <a:rPr lang="en-US" dirty="0"/>
              <a:t>Professor or fellow cannot add Expense or Funds can only see them  </a:t>
            </a:r>
            <a:endParaRPr lang="en-IN" dirty="0"/>
          </a:p>
        </p:txBody>
      </p:sp>
      <p:cxnSp>
        <p:nvCxnSpPr>
          <p:cNvPr id="8" name="Straight Arrow Connector 7">
            <a:extLst>
              <a:ext uri="{FF2B5EF4-FFF2-40B4-BE49-F238E27FC236}">
                <a16:creationId xmlns:a16="http://schemas.microsoft.com/office/drawing/2014/main" id="{37AA3C60-B5C4-0907-1123-ECC42640E63F}"/>
              </a:ext>
            </a:extLst>
          </p:cNvPr>
          <p:cNvCxnSpPr/>
          <p:nvPr/>
        </p:nvCxnSpPr>
        <p:spPr>
          <a:xfrm>
            <a:off x="7498080" y="3513221"/>
            <a:ext cx="7387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6387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30D72AFE-F9FF-20F7-02A2-CA3E089C37F1}"/>
              </a:ext>
            </a:extLst>
          </p:cNvPr>
          <p:cNvSpPr>
            <a:spLocks noGrp="1"/>
          </p:cNvSpPr>
          <p:nvPr>
            <p:ph type="title"/>
          </p:nvPr>
        </p:nvSpPr>
        <p:spPr>
          <a:xfrm>
            <a:off x="838200" y="365125"/>
            <a:ext cx="10515600" cy="1325563"/>
          </a:xfrm>
        </p:spPr>
        <p:txBody>
          <a:bodyPr>
            <a:noAutofit/>
          </a:bodyPr>
          <a:lstStyle/>
          <a:p>
            <a:r>
              <a:rPr lang="en-US" sz="4800" b="1" dirty="0"/>
              <a:t>Functionality – </a:t>
            </a:r>
            <a:r>
              <a:rPr lang="en-US" sz="3200" b="1" i="1" dirty="0">
                <a:solidFill>
                  <a:schemeClr val="accent1"/>
                </a:solidFill>
              </a:rPr>
              <a:t>Professor (Add a fellow to the project)</a:t>
            </a:r>
            <a:endParaRPr lang="en-IN" sz="3200" dirty="0"/>
          </a:p>
        </p:txBody>
      </p:sp>
      <p:pic>
        <p:nvPicPr>
          <p:cNvPr id="7" name="Content Placeholder 4">
            <a:extLst>
              <a:ext uri="{FF2B5EF4-FFF2-40B4-BE49-F238E27FC236}">
                <a16:creationId xmlns:a16="http://schemas.microsoft.com/office/drawing/2014/main" id="{6A9B58F9-B932-CD61-AE54-F4881C88B160}"/>
              </a:ext>
            </a:extLst>
          </p:cNvPr>
          <p:cNvPicPr>
            <a:picLocks noGrp="1" noChangeAspect="1"/>
          </p:cNvPicPr>
          <p:nvPr>
            <p:ph idx="1"/>
          </p:nvPr>
        </p:nvPicPr>
        <p:blipFill rotWithShape="1">
          <a:blip r:embed="rId2"/>
          <a:srcRect l="15859" t="34802" r="1799" b="13216"/>
          <a:stretch/>
        </p:blipFill>
        <p:spPr>
          <a:xfrm>
            <a:off x="838199" y="2483318"/>
            <a:ext cx="10307855" cy="4158114"/>
          </a:xfrm>
        </p:spPr>
      </p:pic>
    </p:spTree>
    <p:extLst>
      <p:ext uri="{BB962C8B-B14F-4D97-AF65-F5344CB8AC3E}">
        <p14:creationId xmlns:p14="http://schemas.microsoft.com/office/powerpoint/2010/main" val="527893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2E476-BA9D-207B-A2F0-3D88ABC9F912}"/>
              </a:ext>
            </a:extLst>
          </p:cNvPr>
          <p:cNvSpPr>
            <a:spLocks noGrp="1"/>
          </p:cNvSpPr>
          <p:nvPr>
            <p:ph type="title"/>
          </p:nvPr>
        </p:nvSpPr>
        <p:spPr/>
        <p:txBody>
          <a:bodyPr>
            <a:noAutofit/>
          </a:bodyPr>
          <a:lstStyle/>
          <a:p>
            <a:r>
              <a:rPr lang="en-US" sz="4800" b="1" dirty="0"/>
              <a:t>Functionality – </a:t>
            </a:r>
            <a:r>
              <a:rPr lang="en-US" sz="3600" b="1" i="1" dirty="0">
                <a:solidFill>
                  <a:schemeClr val="accent1"/>
                </a:solidFill>
              </a:rPr>
              <a:t>Professor or Fellow</a:t>
            </a:r>
            <a:r>
              <a:rPr lang="en-US" sz="3200" b="1" i="1" dirty="0">
                <a:solidFill>
                  <a:schemeClr val="accent1"/>
                </a:solidFill>
              </a:rPr>
              <a:t>(comment)</a:t>
            </a:r>
            <a:endParaRPr lang="en-IN" sz="3200" dirty="0"/>
          </a:p>
        </p:txBody>
      </p:sp>
      <p:pic>
        <p:nvPicPr>
          <p:cNvPr id="5" name="Content Placeholder 4">
            <a:extLst>
              <a:ext uri="{FF2B5EF4-FFF2-40B4-BE49-F238E27FC236}">
                <a16:creationId xmlns:a16="http://schemas.microsoft.com/office/drawing/2014/main" id="{F24B027A-F5B3-A9B8-20E2-993624341E2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9926" t="25733" r="4252" b="9291"/>
          <a:stretch/>
        </p:blipFill>
        <p:spPr>
          <a:xfrm>
            <a:off x="760396" y="1761425"/>
            <a:ext cx="5091763" cy="4013734"/>
          </a:xfrm>
        </p:spPr>
      </p:pic>
      <p:cxnSp>
        <p:nvCxnSpPr>
          <p:cNvPr id="7" name="Straight Arrow Connector 6">
            <a:extLst>
              <a:ext uri="{FF2B5EF4-FFF2-40B4-BE49-F238E27FC236}">
                <a16:creationId xmlns:a16="http://schemas.microsoft.com/office/drawing/2014/main" id="{B450C245-5B54-73A9-CB90-1183D2449019}"/>
              </a:ext>
            </a:extLst>
          </p:cNvPr>
          <p:cNvCxnSpPr>
            <a:cxnSpLocks/>
          </p:cNvCxnSpPr>
          <p:nvPr/>
        </p:nvCxnSpPr>
        <p:spPr>
          <a:xfrm flipH="1">
            <a:off x="3558988" y="2839453"/>
            <a:ext cx="1783033" cy="1099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FBEF858B-66DF-4C7F-5E4C-C9602C34264E}"/>
              </a:ext>
            </a:extLst>
          </p:cNvPr>
          <p:cNvPicPr>
            <a:picLocks noChangeAspect="1"/>
          </p:cNvPicPr>
          <p:nvPr/>
        </p:nvPicPr>
        <p:blipFill rotWithShape="1">
          <a:blip r:embed="rId3">
            <a:extLst>
              <a:ext uri="{28A0092B-C50C-407E-A947-70E740481C1C}">
                <a14:useLocalDpi xmlns:a14="http://schemas.microsoft.com/office/drawing/2010/main" val="0"/>
              </a:ext>
            </a:extLst>
          </a:blip>
          <a:srcRect t="5324" r="2107" b="10315"/>
          <a:stretch/>
        </p:blipFill>
        <p:spPr>
          <a:xfrm>
            <a:off x="6086378" y="1568283"/>
            <a:ext cx="6105622" cy="4206875"/>
          </a:xfrm>
          <a:prstGeom prst="rect">
            <a:avLst/>
          </a:prstGeom>
        </p:spPr>
      </p:pic>
    </p:spTree>
    <p:extLst>
      <p:ext uri="{BB962C8B-B14F-4D97-AF65-F5344CB8AC3E}">
        <p14:creationId xmlns:p14="http://schemas.microsoft.com/office/powerpoint/2010/main" val="19576498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A9500-B486-9BA1-48AB-885615CD5269}"/>
              </a:ext>
            </a:extLst>
          </p:cNvPr>
          <p:cNvSpPr>
            <a:spLocks noGrp="1"/>
          </p:cNvSpPr>
          <p:nvPr>
            <p:ph type="title"/>
          </p:nvPr>
        </p:nvSpPr>
        <p:spPr/>
        <p:txBody>
          <a:bodyPr>
            <a:normAutofit/>
          </a:bodyPr>
          <a:lstStyle/>
          <a:p>
            <a:r>
              <a:rPr lang="en-US" sz="6000" b="1" dirty="0"/>
              <a:t>Functionality – </a:t>
            </a:r>
            <a:r>
              <a:rPr lang="en-US" i="1" dirty="0">
                <a:solidFill>
                  <a:schemeClr val="accent1"/>
                </a:solidFill>
              </a:rPr>
              <a:t>Admin</a:t>
            </a:r>
            <a:r>
              <a:rPr lang="en-US" sz="4000" i="1" dirty="0">
                <a:solidFill>
                  <a:schemeClr val="accent1"/>
                </a:solidFill>
              </a:rPr>
              <a:t>(comment)</a:t>
            </a:r>
            <a:endParaRPr lang="en-IN" dirty="0"/>
          </a:p>
        </p:txBody>
      </p:sp>
      <p:pic>
        <p:nvPicPr>
          <p:cNvPr id="5" name="Content Placeholder 4">
            <a:extLst>
              <a:ext uri="{FF2B5EF4-FFF2-40B4-BE49-F238E27FC236}">
                <a16:creationId xmlns:a16="http://schemas.microsoft.com/office/drawing/2014/main" id="{48A3C71F-88A8-55D9-CD88-6EFA8ABCEC1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73" t="4056" r="6617" b="7527"/>
          <a:stretch/>
        </p:blipFill>
        <p:spPr>
          <a:xfrm>
            <a:off x="391427" y="1690688"/>
            <a:ext cx="7194989" cy="3847384"/>
          </a:xfrm>
        </p:spPr>
      </p:pic>
      <p:pic>
        <p:nvPicPr>
          <p:cNvPr id="7" name="Picture 6">
            <a:extLst>
              <a:ext uri="{FF2B5EF4-FFF2-40B4-BE49-F238E27FC236}">
                <a16:creationId xmlns:a16="http://schemas.microsoft.com/office/drawing/2014/main" id="{F4654752-3EBE-B25A-8C13-66F449CA56AB}"/>
              </a:ext>
            </a:extLst>
          </p:cNvPr>
          <p:cNvPicPr>
            <a:picLocks noChangeAspect="1"/>
          </p:cNvPicPr>
          <p:nvPr/>
        </p:nvPicPr>
        <p:blipFill rotWithShape="1">
          <a:blip r:embed="rId3">
            <a:extLst>
              <a:ext uri="{28A0092B-C50C-407E-A947-70E740481C1C}">
                <a14:useLocalDpi xmlns:a14="http://schemas.microsoft.com/office/drawing/2010/main" val="0"/>
              </a:ext>
            </a:extLst>
          </a:blip>
          <a:srcRect l="28084" t="6288" r="33813" b="70797"/>
          <a:stretch/>
        </p:blipFill>
        <p:spPr>
          <a:xfrm>
            <a:off x="8450981" y="2030929"/>
            <a:ext cx="3349592" cy="1325563"/>
          </a:xfrm>
          <a:prstGeom prst="rect">
            <a:avLst/>
          </a:prstGeom>
        </p:spPr>
      </p:pic>
      <p:cxnSp>
        <p:nvCxnSpPr>
          <p:cNvPr id="9" name="Straight Arrow Connector 8">
            <a:extLst>
              <a:ext uri="{FF2B5EF4-FFF2-40B4-BE49-F238E27FC236}">
                <a16:creationId xmlns:a16="http://schemas.microsoft.com/office/drawing/2014/main" id="{F8C49457-E222-A85B-F096-9BDBE8127A71}"/>
              </a:ext>
            </a:extLst>
          </p:cNvPr>
          <p:cNvCxnSpPr>
            <a:cxnSpLocks/>
          </p:cNvCxnSpPr>
          <p:nvPr/>
        </p:nvCxnSpPr>
        <p:spPr>
          <a:xfrm flipV="1">
            <a:off x="7257448" y="2877227"/>
            <a:ext cx="1087621" cy="124238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4F829222-64C7-AA6D-9599-CF51276B49BF}"/>
              </a:ext>
            </a:extLst>
          </p:cNvPr>
          <p:cNvPicPr>
            <a:picLocks noChangeAspect="1"/>
          </p:cNvPicPr>
          <p:nvPr/>
        </p:nvPicPr>
        <p:blipFill rotWithShape="1">
          <a:blip r:embed="rId4">
            <a:extLst>
              <a:ext uri="{28A0092B-C50C-407E-A947-70E740481C1C}">
                <a14:useLocalDpi xmlns:a14="http://schemas.microsoft.com/office/drawing/2010/main" val="0"/>
              </a:ext>
            </a:extLst>
          </a:blip>
          <a:srcRect l="18671" t="42496" r="22315" b="39500"/>
          <a:stretch/>
        </p:blipFill>
        <p:spPr>
          <a:xfrm>
            <a:off x="7890939" y="3514492"/>
            <a:ext cx="4301061" cy="1930501"/>
          </a:xfrm>
          <a:prstGeom prst="rect">
            <a:avLst/>
          </a:prstGeom>
        </p:spPr>
      </p:pic>
      <p:cxnSp>
        <p:nvCxnSpPr>
          <p:cNvPr id="14" name="Straight Arrow Connector 13">
            <a:extLst>
              <a:ext uri="{FF2B5EF4-FFF2-40B4-BE49-F238E27FC236}">
                <a16:creationId xmlns:a16="http://schemas.microsoft.com/office/drawing/2014/main" id="{DD8E9520-D11F-DF1B-79BE-15A235FAC936}"/>
              </a:ext>
            </a:extLst>
          </p:cNvPr>
          <p:cNvCxnSpPr>
            <a:cxnSpLocks/>
          </p:cNvCxnSpPr>
          <p:nvPr/>
        </p:nvCxnSpPr>
        <p:spPr>
          <a:xfrm>
            <a:off x="6006164" y="4119613"/>
            <a:ext cx="1884775" cy="64489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69941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601D19-F9FB-FACA-EB3F-D250B2FF1683}"/>
              </a:ext>
            </a:extLst>
          </p:cNvPr>
          <p:cNvSpPr>
            <a:spLocks noGrp="1"/>
          </p:cNvSpPr>
          <p:nvPr>
            <p:ph idx="1"/>
          </p:nvPr>
        </p:nvSpPr>
        <p:spPr>
          <a:xfrm>
            <a:off x="3388895" y="2422391"/>
            <a:ext cx="5610726" cy="2573119"/>
          </a:xfrm>
        </p:spPr>
        <p:txBody>
          <a:bodyPr>
            <a:normAutofit/>
          </a:bodyPr>
          <a:lstStyle/>
          <a:p>
            <a:pPr marL="0" indent="0">
              <a:buNone/>
            </a:pPr>
            <a:r>
              <a:rPr lang="en-US" sz="7200" dirty="0"/>
              <a:t>Fellow page</a:t>
            </a:r>
            <a:endParaRPr lang="en-IN" sz="7200" dirty="0"/>
          </a:p>
        </p:txBody>
      </p:sp>
    </p:spTree>
    <p:extLst>
      <p:ext uri="{BB962C8B-B14F-4D97-AF65-F5344CB8AC3E}">
        <p14:creationId xmlns:p14="http://schemas.microsoft.com/office/powerpoint/2010/main" val="40995236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726A52A-0EC1-5521-31DF-08460D1D690C}"/>
              </a:ext>
            </a:extLst>
          </p:cNvPr>
          <p:cNvPicPr>
            <a:picLocks noGrp="1" noChangeAspect="1"/>
          </p:cNvPicPr>
          <p:nvPr>
            <p:ph idx="1"/>
          </p:nvPr>
        </p:nvPicPr>
        <p:blipFill rotWithShape="1">
          <a:blip r:embed="rId2"/>
          <a:srcRect l="-58" t="4104" r="2730" b="7386"/>
          <a:stretch/>
        </p:blipFill>
        <p:spPr>
          <a:xfrm>
            <a:off x="0" y="1575369"/>
            <a:ext cx="12192000" cy="5282631"/>
          </a:xfrm>
        </p:spPr>
      </p:pic>
      <p:sp>
        <p:nvSpPr>
          <p:cNvPr id="6" name="TextBox 5">
            <a:extLst>
              <a:ext uri="{FF2B5EF4-FFF2-40B4-BE49-F238E27FC236}">
                <a16:creationId xmlns:a16="http://schemas.microsoft.com/office/drawing/2014/main" id="{82D30A7E-A467-FBF0-C220-5A1FF7E4F0A1}"/>
              </a:ext>
            </a:extLst>
          </p:cNvPr>
          <p:cNvSpPr txBox="1"/>
          <p:nvPr/>
        </p:nvSpPr>
        <p:spPr>
          <a:xfrm>
            <a:off x="3022333" y="375039"/>
            <a:ext cx="4167739" cy="923330"/>
          </a:xfrm>
          <a:prstGeom prst="rect">
            <a:avLst/>
          </a:prstGeom>
          <a:noFill/>
        </p:spPr>
        <p:txBody>
          <a:bodyPr wrap="square" rtlCol="0">
            <a:spAutoFit/>
          </a:bodyPr>
          <a:lstStyle/>
          <a:p>
            <a:r>
              <a:rPr lang="en-US" dirty="0"/>
              <a:t>Can only view the projects in which he was added as a fellow and cannot delete or add projects</a:t>
            </a:r>
            <a:endParaRPr lang="en-IN" dirty="0"/>
          </a:p>
        </p:txBody>
      </p:sp>
      <p:cxnSp>
        <p:nvCxnSpPr>
          <p:cNvPr id="8" name="Straight Arrow Connector 7">
            <a:extLst>
              <a:ext uri="{FF2B5EF4-FFF2-40B4-BE49-F238E27FC236}">
                <a16:creationId xmlns:a16="http://schemas.microsoft.com/office/drawing/2014/main" id="{B638DB59-40F9-0792-84EC-2AF034D15238}"/>
              </a:ext>
            </a:extLst>
          </p:cNvPr>
          <p:cNvCxnSpPr/>
          <p:nvPr/>
        </p:nvCxnSpPr>
        <p:spPr>
          <a:xfrm flipH="1" flipV="1">
            <a:off x="6096000" y="1039528"/>
            <a:ext cx="2258728" cy="18769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25278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F844D-5BAE-080F-FEDB-C32BEB20749D}"/>
              </a:ext>
            </a:extLst>
          </p:cNvPr>
          <p:cNvSpPr>
            <a:spLocks noGrp="1"/>
          </p:cNvSpPr>
          <p:nvPr>
            <p:ph type="title"/>
          </p:nvPr>
        </p:nvSpPr>
        <p:spPr/>
        <p:txBody>
          <a:bodyPr/>
          <a:lstStyle/>
          <a:p>
            <a:r>
              <a:rPr lang="en-US" b="1" dirty="0"/>
              <a:t>Feedback from our Stakeholders</a:t>
            </a:r>
            <a:endParaRPr lang="en-IN" b="1" dirty="0"/>
          </a:p>
        </p:txBody>
      </p:sp>
      <p:sp>
        <p:nvSpPr>
          <p:cNvPr id="3" name="Content Placeholder 2">
            <a:extLst>
              <a:ext uri="{FF2B5EF4-FFF2-40B4-BE49-F238E27FC236}">
                <a16:creationId xmlns:a16="http://schemas.microsoft.com/office/drawing/2014/main" id="{BD1AB391-EE8C-50AF-5269-9FAD9C8EA0C1}"/>
              </a:ext>
            </a:extLst>
          </p:cNvPr>
          <p:cNvSpPr>
            <a:spLocks noGrp="1"/>
          </p:cNvSpPr>
          <p:nvPr>
            <p:ph idx="1"/>
          </p:nvPr>
        </p:nvSpPr>
        <p:spPr/>
        <p:txBody>
          <a:bodyPr>
            <a:normAutofit/>
          </a:bodyPr>
          <a:lstStyle/>
          <a:p>
            <a:pPr marL="0" indent="0" algn="just">
              <a:buNone/>
            </a:pPr>
            <a:r>
              <a:rPr lang="en-US" sz="2400" dirty="0">
                <a:solidFill>
                  <a:schemeClr val="tx1">
                    <a:lumMod val="85000"/>
                    <a:lumOff val="15000"/>
                  </a:schemeClr>
                </a:solidFill>
              </a:rPr>
              <a:t>Good evening sir,</a:t>
            </a:r>
          </a:p>
          <a:p>
            <a:pPr marL="0" indent="0" algn="just">
              <a:buNone/>
            </a:pPr>
            <a:r>
              <a:rPr lang="en-US" sz="2400" dirty="0">
                <a:solidFill>
                  <a:schemeClr val="tx1">
                    <a:lumMod val="85000"/>
                    <a:lumOff val="15000"/>
                  </a:schemeClr>
                </a:solidFill>
              </a:rPr>
              <a:t>I have seen the </a:t>
            </a:r>
            <a:r>
              <a:rPr lang="en-US" sz="2400" dirty="0" err="1">
                <a:solidFill>
                  <a:schemeClr val="tx1">
                    <a:lumMod val="85000"/>
                    <a:lumOff val="15000"/>
                  </a:schemeClr>
                </a:solidFill>
              </a:rPr>
              <a:t>RnD</a:t>
            </a:r>
            <a:r>
              <a:rPr lang="en-US" sz="2400" dirty="0">
                <a:solidFill>
                  <a:schemeClr val="tx1">
                    <a:lumMod val="85000"/>
                    <a:lumOff val="15000"/>
                  </a:schemeClr>
                </a:solidFill>
              </a:rPr>
              <a:t> grants management portal made by the team T16(</a:t>
            </a:r>
            <a:r>
              <a:rPr lang="en-US" sz="2400" dirty="0" err="1">
                <a:solidFill>
                  <a:schemeClr val="tx1">
                    <a:lumMod val="85000"/>
                    <a:lumOff val="15000"/>
                  </a:schemeClr>
                </a:solidFill>
              </a:rPr>
              <a:t>lashyanth</a:t>
            </a:r>
            <a:r>
              <a:rPr lang="en-US" sz="2400" dirty="0">
                <a:solidFill>
                  <a:schemeClr val="tx1">
                    <a:lumMod val="85000"/>
                    <a:lumOff val="15000"/>
                  </a:schemeClr>
                </a:solidFill>
              </a:rPr>
              <a:t>, sreya, </a:t>
            </a:r>
            <a:r>
              <a:rPr lang="en-US" sz="2400" dirty="0" err="1">
                <a:solidFill>
                  <a:schemeClr val="tx1">
                    <a:lumMod val="85000"/>
                    <a:lumOff val="15000"/>
                  </a:schemeClr>
                </a:solidFill>
              </a:rPr>
              <a:t>vishnu</a:t>
            </a:r>
            <a:r>
              <a:rPr lang="en-US" sz="2400" dirty="0">
                <a:solidFill>
                  <a:schemeClr val="tx1">
                    <a:lumMod val="85000"/>
                    <a:lumOff val="15000"/>
                  </a:schemeClr>
                </a:solidFill>
              </a:rPr>
              <a:t>, shruti). It is quiet good and is converging with the actual working of our </a:t>
            </a:r>
            <a:r>
              <a:rPr lang="en-US" sz="2400" dirty="0" err="1">
                <a:solidFill>
                  <a:schemeClr val="tx1">
                    <a:lumMod val="85000"/>
                    <a:lumOff val="15000"/>
                  </a:schemeClr>
                </a:solidFill>
              </a:rPr>
              <a:t>rnd</a:t>
            </a:r>
            <a:r>
              <a:rPr lang="en-US" sz="2400" dirty="0">
                <a:solidFill>
                  <a:schemeClr val="tx1">
                    <a:lumMod val="85000"/>
                    <a:lumOff val="15000"/>
                  </a:schemeClr>
                </a:solidFill>
              </a:rPr>
              <a:t> department and it is resolving many issues which we are facing due to manual processing. They have improved the working of their application with our continuous feedback and it now a ready to use portal.</a:t>
            </a:r>
            <a:endParaRPr lang="en-IN" sz="2400" dirty="0">
              <a:solidFill>
                <a:schemeClr val="tx1">
                  <a:lumMod val="85000"/>
                  <a:lumOff val="15000"/>
                </a:schemeClr>
              </a:solidFill>
            </a:endParaRPr>
          </a:p>
        </p:txBody>
      </p:sp>
    </p:spTree>
    <p:extLst>
      <p:ext uri="{BB962C8B-B14F-4D97-AF65-F5344CB8AC3E}">
        <p14:creationId xmlns:p14="http://schemas.microsoft.com/office/powerpoint/2010/main" val="2789006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0AF2A-CD4E-DF7D-7354-1A830D06F9CC}"/>
              </a:ext>
            </a:extLst>
          </p:cNvPr>
          <p:cNvSpPr>
            <a:spLocks noGrp="1"/>
          </p:cNvSpPr>
          <p:nvPr>
            <p:ph type="title"/>
          </p:nvPr>
        </p:nvSpPr>
        <p:spPr/>
        <p:txBody>
          <a:bodyPr>
            <a:normAutofit/>
          </a:bodyPr>
          <a:lstStyle/>
          <a:p>
            <a:r>
              <a:rPr lang="en-US" b="1" dirty="0"/>
              <a:t>Expectations</a:t>
            </a:r>
            <a:endParaRPr lang="en-IN" b="1" dirty="0"/>
          </a:p>
        </p:txBody>
      </p:sp>
      <p:sp>
        <p:nvSpPr>
          <p:cNvPr id="3" name="Content Placeholder 2">
            <a:extLst>
              <a:ext uri="{FF2B5EF4-FFF2-40B4-BE49-F238E27FC236}">
                <a16:creationId xmlns:a16="http://schemas.microsoft.com/office/drawing/2014/main" id="{1925F9A7-E334-A164-9662-C16AA8D62373}"/>
              </a:ext>
            </a:extLst>
          </p:cNvPr>
          <p:cNvSpPr>
            <a:spLocks noGrp="1"/>
          </p:cNvSpPr>
          <p:nvPr>
            <p:ph idx="1"/>
          </p:nvPr>
        </p:nvSpPr>
        <p:spPr>
          <a:xfrm>
            <a:off x="838200" y="1484966"/>
            <a:ext cx="10690412" cy="2800163"/>
          </a:xfrm>
        </p:spPr>
        <p:txBody>
          <a:bodyPr>
            <a:normAutofit/>
          </a:bodyPr>
          <a:lstStyle/>
          <a:p>
            <a:pPr algn="just"/>
            <a:r>
              <a:rPr lang="en-US" sz="2000" dirty="0">
                <a:solidFill>
                  <a:schemeClr val="bg2">
                    <a:lumMod val="25000"/>
                  </a:schemeClr>
                </a:solidFill>
              </a:rPr>
              <a:t>Our goal is to transform the existing R&amp;D grant application into a web-based platform capable of effectively managing grants.</a:t>
            </a:r>
          </a:p>
          <a:p>
            <a:pPr algn="just"/>
            <a:r>
              <a:rPr lang="en-US" sz="2000" dirty="0">
                <a:solidFill>
                  <a:schemeClr val="bg2">
                    <a:lumMod val="25000"/>
                  </a:schemeClr>
                </a:solidFill>
              </a:rPr>
              <a:t>Resolving any existing system issues to ensure smooth operation.</a:t>
            </a:r>
          </a:p>
          <a:p>
            <a:pPr algn="just"/>
            <a:r>
              <a:rPr lang="en-US" sz="2000" dirty="0">
                <a:solidFill>
                  <a:schemeClr val="bg2">
                    <a:lumMod val="25000"/>
                  </a:schemeClr>
                </a:solidFill>
              </a:rPr>
              <a:t>Introducing new features, and implementing constraints and security measures to meet the standards set by our university.</a:t>
            </a:r>
          </a:p>
          <a:p>
            <a:pPr algn="just"/>
            <a:r>
              <a:rPr lang="en-US" sz="2000" dirty="0">
                <a:solidFill>
                  <a:schemeClr val="bg2">
                    <a:lumMod val="25000"/>
                  </a:schemeClr>
                </a:solidFill>
              </a:rPr>
              <a:t>Finally bringing the portal to implementation by taking the feedback of the stakeholders.</a:t>
            </a:r>
          </a:p>
        </p:txBody>
      </p:sp>
      <p:sp>
        <p:nvSpPr>
          <p:cNvPr id="4" name="TextBox 3">
            <a:extLst>
              <a:ext uri="{FF2B5EF4-FFF2-40B4-BE49-F238E27FC236}">
                <a16:creationId xmlns:a16="http://schemas.microsoft.com/office/drawing/2014/main" id="{22FD011F-EC02-AF5D-77A7-5D57BE377F07}"/>
              </a:ext>
            </a:extLst>
          </p:cNvPr>
          <p:cNvSpPr txBox="1"/>
          <p:nvPr/>
        </p:nvSpPr>
        <p:spPr>
          <a:xfrm>
            <a:off x="838200" y="3863788"/>
            <a:ext cx="3128683" cy="646331"/>
          </a:xfrm>
          <a:prstGeom prst="rect">
            <a:avLst/>
          </a:prstGeom>
          <a:noFill/>
        </p:spPr>
        <p:txBody>
          <a:bodyPr wrap="square" rtlCol="0">
            <a:spAutoFit/>
          </a:bodyPr>
          <a:lstStyle/>
          <a:p>
            <a:r>
              <a:rPr lang="en-US" sz="3600" dirty="0"/>
              <a:t>Stakeholders</a:t>
            </a:r>
            <a:endParaRPr lang="en-IN" sz="3600" dirty="0"/>
          </a:p>
        </p:txBody>
      </p:sp>
      <p:sp>
        <p:nvSpPr>
          <p:cNvPr id="5" name="TextBox 4">
            <a:extLst>
              <a:ext uri="{FF2B5EF4-FFF2-40B4-BE49-F238E27FC236}">
                <a16:creationId xmlns:a16="http://schemas.microsoft.com/office/drawing/2014/main" id="{2C9868F4-B4F6-BFF4-21EC-2965E56C563C}"/>
              </a:ext>
            </a:extLst>
          </p:cNvPr>
          <p:cNvSpPr txBox="1"/>
          <p:nvPr/>
        </p:nvSpPr>
        <p:spPr>
          <a:xfrm flipH="1">
            <a:off x="942188" y="4687794"/>
            <a:ext cx="6319223"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err="1"/>
              <a:t>RnD</a:t>
            </a:r>
            <a:r>
              <a:rPr lang="en-US" sz="2400" dirty="0"/>
              <a:t> grands management section – as Admins</a:t>
            </a:r>
          </a:p>
          <a:p>
            <a:pPr marL="285750" indent="-285750">
              <a:buFont typeface="Arial" panose="020B0604020202020204" pitchFamily="34" charset="0"/>
              <a:buChar char="•"/>
            </a:pPr>
            <a:r>
              <a:rPr lang="en-US" sz="2400" dirty="0"/>
              <a:t>Faculty – as professors</a:t>
            </a:r>
          </a:p>
          <a:p>
            <a:pPr marL="285750" indent="-285750">
              <a:buFont typeface="Arial" panose="020B0604020202020204" pitchFamily="34" charset="0"/>
              <a:buChar char="•"/>
            </a:pPr>
            <a:r>
              <a:rPr lang="en-US" sz="2400" dirty="0"/>
              <a:t>Fellow</a:t>
            </a:r>
            <a:endParaRPr lang="en-IN" sz="2400" dirty="0"/>
          </a:p>
        </p:txBody>
      </p:sp>
    </p:spTree>
    <p:extLst>
      <p:ext uri="{BB962C8B-B14F-4D97-AF65-F5344CB8AC3E}">
        <p14:creationId xmlns:p14="http://schemas.microsoft.com/office/powerpoint/2010/main" val="30346915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99AB4-51CA-7B86-D80F-F35FAAFEEF42}"/>
              </a:ext>
            </a:extLst>
          </p:cNvPr>
          <p:cNvSpPr>
            <a:spLocks noGrp="1"/>
          </p:cNvSpPr>
          <p:nvPr>
            <p:ph type="title"/>
          </p:nvPr>
        </p:nvSpPr>
        <p:spPr/>
        <p:txBody>
          <a:bodyPr>
            <a:normAutofit/>
          </a:bodyPr>
          <a:lstStyle/>
          <a:p>
            <a:r>
              <a:rPr lang="en-IN" sz="4800" b="1" dirty="0"/>
              <a:t>Acknowledgement</a:t>
            </a:r>
          </a:p>
        </p:txBody>
      </p:sp>
      <p:sp>
        <p:nvSpPr>
          <p:cNvPr id="3" name="Content Placeholder 2">
            <a:extLst>
              <a:ext uri="{FF2B5EF4-FFF2-40B4-BE49-F238E27FC236}">
                <a16:creationId xmlns:a16="http://schemas.microsoft.com/office/drawing/2014/main" id="{9CBC5D20-957E-53B4-2AA7-3EFAA61BA01E}"/>
              </a:ext>
            </a:extLst>
          </p:cNvPr>
          <p:cNvSpPr>
            <a:spLocks noGrp="1"/>
          </p:cNvSpPr>
          <p:nvPr>
            <p:ph idx="1"/>
          </p:nvPr>
        </p:nvSpPr>
        <p:spPr/>
        <p:txBody>
          <a:bodyPr>
            <a:normAutofit/>
          </a:bodyPr>
          <a:lstStyle/>
          <a:p>
            <a:pPr marL="0" indent="0" algn="just">
              <a:buNone/>
            </a:pPr>
            <a:r>
              <a:rPr lang="en-US" sz="2400" dirty="0">
                <a:solidFill>
                  <a:schemeClr val="bg2">
                    <a:lumMod val="25000"/>
                  </a:schemeClr>
                </a:solidFill>
              </a:rPr>
              <a:t>We would like to take this opportunity to express our sincere gratitude to all those who have supported us in the completion of this project. </a:t>
            </a:r>
          </a:p>
          <a:p>
            <a:pPr algn="just"/>
            <a:r>
              <a:rPr lang="en-US" sz="2400" dirty="0">
                <a:solidFill>
                  <a:schemeClr val="bg2">
                    <a:lumMod val="25000"/>
                  </a:schemeClr>
                </a:solidFill>
              </a:rPr>
              <a:t>First and foremost, we would like to thank my supervisor, Dr. Puneet Goyal for his invaluable guidance throughout the project. His expertise and insights have been instrumental in shaping the direction of this work. </a:t>
            </a:r>
          </a:p>
          <a:p>
            <a:pPr algn="just"/>
            <a:r>
              <a:rPr lang="en-US" sz="2400" dirty="0">
                <a:solidFill>
                  <a:schemeClr val="bg2">
                    <a:lumMod val="25000"/>
                  </a:schemeClr>
                </a:solidFill>
              </a:rPr>
              <a:t>we would like to express our gratitude to our seniors </a:t>
            </a:r>
            <a:r>
              <a:rPr lang="en-US" sz="2400" dirty="0" err="1">
                <a:solidFill>
                  <a:schemeClr val="bg2">
                    <a:lumMod val="25000"/>
                  </a:schemeClr>
                </a:solidFill>
              </a:rPr>
              <a:t>Vishwam</a:t>
            </a:r>
            <a:r>
              <a:rPr lang="en-US" sz="2400" dirty="0">
                <a:solidFill>
                  <a:schemeClr val="bg2">
                    <a:lumMod val="25000"/>
                  </a:schemeClr>
                </a:solidFill>
              </a:rPr>
              <a:t> Datta, Ayush Verma, Anshu Kumar, Himanshu Yadav  whose project we extended.</a:t>
            </a:r>
          </a:p>
          <a:p>
            <a:pPr algn="just"/>
            <a:r>
              <a:rPr lang="en-US" sz="2400" dirty="0">
                <a:solidFill>
                  <a:schemeClr val="bg2">
                    <a:lumMod val="25000"/>
                  </a:schemeClr>
                </a:solidFill>
              </a:rPr>
              <a:t>Further we would also like to thank our stakeholders </a:t>
            </a:r>
            <a:r>
              <a:rPr lang="en-US" sz="2400" dirty="0" err="1">
                <a:solidFill>
                  <a:schemeClr val="bg2">
                    <a:lumMod val="25000"/>
                  </a:schemeClr>
                </a:solidFill>
              </a:rPr>
              <a:t>Rnd</a:t>
            </a:r>
            <a:r>
              <a:rPr lang="en-US" sz="2400" dirty="0">
                <a:solidFill>
                  <a:schemeClr val="bg2">
                    <a:lumMod val="25000"/>
                  </a:schemeClr>
                </a:solidFill>
              </a:rPr>
              <a:t> management section who helped us with continues and valuable feedbacks.</a:t>
            </a:r>
          </a:p>
          <a:p>
            <a:pPr marL="0" indent="0" algn="just">
              <a:buNone/>
            </a:pPr>
            <a:endParaRPr lang="en-US" sz="2400" dirty="0">
              <a:solidFill>
                <a:schemeClr val="bg2">
                  <a:lumMod val="25000"/>
                </a:schemeClr>
              </a:solidFill>
            </a:endParaRPr>
          </a:p>
          <a:p>
            <a:pPr marL="0" indent="0" algn="just">
              <a:buNone/>
            </a:pPr>
            <a:r>
              <a:rPr lang="en-US" sz="2400" i="1" dirty="0">
                <a:solidFill>
                  <a:schemeClr val="bg2">
                    <a:lumMod val="25000"/>
                  </a:schemeClr>
                </a:solidFill>
              </a:rPr>
              <a:t>Thank you all for your motivation throughout the course of this project.</a:t>
            </a:r>
            <a:endParaRPr lang="en-IN" sz="2400" i="1" dirty="0">
              <a:solidFill>
                <a:schemeClr val="bg2">
                  <a:lumMod val="25000"/>
                </a:schemeClr>
              </a:solidFill>
            </a:endParaRPr>
          </a:p>
        </p:txBody>
      </p:sp>
    </p:spTree>
    <p:extLst>
      <p:ext uri="{BB962C8B-B14F-4D97-AF65-F5344CB8AC3E}">
        <p14:creationId xmlns:p14="http://schemas.microsoft.com/office/powerpoint/2010/main" val="26835961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44BF6B-B26C-F3E9-8B38-051CE87A5B5F}"/>
              </a:ext>
            </a:extLst>
          </p:cNvPr>
          <p:cNvSpPr>
            <a:spLocks noGrp="1"/>
          </p:cNvSpPr>
          <p:nvPr>
            <p:ph idx="1"/>
          </p:nvPr>
        </p:nvSpPr>
        <p:spPr>
          <a:xfrm>
            <a:off x="3080885" y="2624521"/>
            <a:ext cx="5552975" cy="1321837"/>
          </a:xfrm>
        </p:spPr>
        <p:txBody>
          <a:bodyPr>
            <a:normAutofit/>
          </a:bodyPr>
          <a:lstStyle/>
          <a:p>
            <a:pPr marL="0" indent="0">
              <a:buNone/>
            </a:pPr>
            <a:r>
              <a:rPr lang="en-US" sz="8000" b="1" dirty="0">
                <a:latin typeface="PMingLiU-ExtB" panose="02020500000000000000" pitchFamily="18" charset="-120"/>
                <a:ea typeface="PMingLiU-ExtB" panose="02020500000000000000" pitchFamily="18" charset="-120"/>
              </a:rPr>
              <a:t>Thank you</a:t>
            </a:r>
            <a:endParaRPr lang="en-IN" sz="8000" b="1" dirty="0">
              <a:latin typeface="PMingLiU-ExtB" panose="02020500000000000000" pitchFamily="18" charset="-120"/>
              <a:ea typeface="PMingLiU-ExtB" panose="02020500000000000000" pitchFamily="18" charset="-120"/>
            </a:endParaRPr>
          </a:p>
        </p:txBody>
      </p:sp>
    </p:spTree>
    <p:extLst>
      <p:ext uri="{BB962C8B-B14F-4D97-AF65-F5344CB8AC3E}">
        <p14:creationId xmlns:p14="http://schemas.microsoft.com/office/powerpoint/2010/main" val="4031696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9757A-B46C-BE45-B61C-689EF703E238}"/>
              </a:ext>
            </a:extLst>
          </p:cNvPr>
          <p:cNvSpPr>
            <a:spLocks noGrp="1"/>
          </p:cNvSpPr>
          <p:nvPr>
            <p:ph type="title"/>
          </p:nvPr>
        </p:nvSpPr>
        <p:spPr>
          <a:xfrm>
            <a:off x="2218764" y="349586"/>
            <a:ext cx="7615246" cy="1320241"/>
          </a:xfrm>
        </p:spPr>
        <p:txBody>
          <a:bodyPr/>
          <a:lstStyle/>
          <a:p>
            <a:r>
              <a:rPr lang="en-IN" sz="4400" b="1" dirty="0"/>
              <a:t>Tech stack or Technologies used</a:t>
            </a:r>
            <a:endParaRPr lang="en-IN" dirty="0"/>
          </a:p>
        </p:txBody>
      </p:sp>
      <p:sp>
        <p:nvSpPr>
          <p:cNvPr id="3" name="Content Placeholder 2">
            <a:extLst>
              <a:ext uri="{FF2B5EF4-FFF2-40B4-BE49-F238E27FC236}">
                <a16:creationId xmlns:a16="http://schemas.microsoft.com/office/drawing/2014/main" id="{D2E96FF4-0CAE-6862-9519-769C9837AE5F}"/>
              </a:ext>
            </a:extLst>
          </p:cNvPr>
          <p:cNvSpPr>
            <a:spLocks noGrp="1"/>
          </p:cNvSpPr>
          <p:nvPr>
            <p:ph sz="half" idx="1"/>
          </p:nvPr>
        </p:nvSpPr>
        <p:spPr>
          <a:xfrm>
            <a:off x="3091164" y="1905160"/>
            <a:ext cx="2469776" cy="4351338"/>
          </a:xfrm>
        </p:spPr>
        <p:txBody>
          <a:bodyPr>
            <a:normAutofit fontScale="92500" lnSpcReduction="10000"/>
          </a:bodyPr>
          <a:lstStyle/>
          <a:p>
            <a:r>
              <a:rPr lang="en-IN" u="sng" dirty="0">
                <a:solidFill>
                  <a:schemeClr val="bg2">
                    <a:lumMod val="25000"/>
                  </a:schemeClr>
                </a:solidFill>
              </a:rPr>
              <a:t>FRONTEND</a:t>
            </a:r>
            <a:r>
              <a:rPr lang="en-IN" dirty="0">
                <a:solidFill>
                  <a:schemeClr val="bg2">
                    <a:lumMod val="25000"/>
                  </a:schemeClr>
                </a:solidFill>
              </a:rPr>
              <a:t> </a:t>
            </a:r>
          </a:p>
          <a:p>
            <a:pPr marL="0" indent="0" algn="just">
              <a:buNone/>
            </a:pPr>
            <a:r>
              <a:rPr lang="en-IN" sz="2400" dirty="0">
                <a:solidFill>
                  <a:schemeClr val="bg2">
                    <a:lumMod val="25000"/>
                  </a:schemeClr>
                </a:solidFill>
              </a:rPr>
              <a:t>React JS </a:t>
            </a:r>
          </a:p>
          <a:p>
            <a:pPr marL="0" indent="0" algn="just">
              <a:buNone/>
            </a:pPr>
            <a:r>
              <a:rPr lang="en-IN" sz="2400" dirty="0">
                <a:solidFill>
                  <a:schemeClr val="bg2">
                    <a:lumMod val="25000"/>
                  </a:schemeClr>
                </a:solidFill>
              </a:rPr>
              <a:t>React Bootstrap</a:t>
            </a:r>
          </a:p>
          <a:p>
            <a:pPr marL="0" indent="0" algn="just">
              <a:buNone/>
            </a:pPr>
            <a:r>
              <a:rPr lang="en-IN" sz="2400" dirty="0">
                <a:solidFill>
                  <a:schemeClr val="bg2">
                    <a:lumMod val="25000"/>
                  </a:schemeClr>
                </a:solidFill>
              </a:rPr>
              <a:t>Material UI</a:t>
            </a:r>
          </a:p>
          <a:p>
            <a:pPr marL="0" indent="0" algn="just">
              <a:buNone/>
            </a:pPr>
            <a:r>
              <a:rPr lang="en-IN" sz="2400" dirty="0">
                <a:solidFill>
                  <a:schemeClr val="bg2">
                    <a:lumMod val="25000"/>
                  </a:schemeClr>
                </a:solidFill>
              </a:rPr>
              <a:t>Sheet JS </a:t>
            </a:r>
          </a:p>
          <a:p>
            <a:pPr marL="0" indent="0" algn="just">
              <a:buNone/>
            </a:pPr>
            <a:endParaRPr lang="en-IN" sz="2400" dirty="0">
              <a:solidFill>
                <a:schemeClr val="bg2">
                  <a:lumMod val="25000"/>
                </a:schemeClr>
              </a:solidFill>
            </a:endParaRPr>
          </a:p>
          <a:p>
            <a:pPr algn="just"/>
            <a:r>
              <a:rPr lang="en-IN" u="sng" dirty="0">
                <a:solidFill>
                  <a:schemeClr val="bg2">
                    <a:lumMod val="25000"/>
                  </a:schemeClr>
                </a:solidFill>
              </a:rPr>
              <a:t>BACKEND</a:t>
            </a:r>
          </a:p>
          <a:p>
            <a:pPr marL="0" indent="0" algn="just">
              <a:buNone/>
            </a:pPr>
            <a:r>
              <a:rPr lang="en-IN" sz="2400" dirty="0">
                <a:solidFill>
                  <a:schemeClr val="bg2">
                    <a:lumMod val="25000"/>
                  </a:schemeClr>
                </a:solidFill>
              </a:rPr>
              <a:t>Node JS</a:t>
            </a:r>
          </a:p>
          <a:p>
            <a:pPr marL="0" indent="0" algn="just">
              <a:buNone/>
            </a:pPr>
            <a:r>
              <a:rPr lang="en-IN" sz="2400" dirty="0">
                <a:solidFill>
                  <a:schemeClr val="bg2">
                    <a:lumMod val="25000"/>
                  </a:schemeClr>
                </a:solidFill>
              </a:rPr>
              <a:t>Express</a:t>
            </a:r>
          </a:p>
          <a:p>
            <a:pPr marL="0" indent="0" algn="just">
              <a:buNone/>
            </a:pPr>
            <a:r>
              <a:rPr lang="en-IN" sz="2400" dirty="0">
                <a:solidFill>
                  <a:schemeClr val="bg2">
                    <a:lumMod val="25000"/>
                  </a:schemeClr>
                </a:solidFill>
              </a:rPr>
              <a:t>Google </a:t>
            </a:r>
            <a:r>
              <a:rPr lang="en-IN" sz="2400" dirty="0" err="1">
                <a:solidFill>
                  <a:schemeClr val="bg2">
                    <a:lumMod val="25000"/>
                  </a:schemeClr>
                </a:solidFill>
              </a:rPr>
              <a:t>oAuth</a:t>
            </a:r>
            <a:endParaRPr lang="en-IN" sz="2400" dirty="0">
              <a:solidFill>
                <a:schemeClr val="bg2">
                  <a:lumMod val="25000"/>
                </a:schemeClr>
              </a:solidFill>
            </a:endParaRPr>
          </a:p>
          <a:p>
            <a:endParaRPr lang="en-IN" dirty="0"/>
          </a:p>
        </p:txBody>
      </p:sp>
      <p:sp>
        <p:nvSpPr>
          <p:cNvPr id="4" name="Content Placeholder 3">
            <a:extLst>
              <a:ext uri="{FF2B5EF4-FFF2-40B4-BE49-F238E27FC236}">
                <a16:creationId xmlns:a16="http://schemas.microsoft.com/office/drawing/2014/main" id="{80F6AE63-0E77-6DAA-DF38-FA4DFB7805A6}"/>
              </a:ext>
            </a:extLst>
          </p:cNvPr>
          <p:cNvSpPr>
            <a:spLocks noGrp="1"/>
          </p:cNvSpPr>
          <p:nvPr>
            <p:ph sz="half" idx="2"/>
          </p:nvPr>
        </p:nvSpPr>
        <p:spPr>
          <a:xfrm>
            <a:off x="5849376" y="1905160"/>
            <a:ext cx="4078586" cy="4455139"/>
          </a:xfrm>
        </p:spPr>
        <p:txBody>
          <a:bodyPr>
            <a:normAutofit fontScale="92500" lnSpcReduction="10000"/>
          </a:bodyPr>
          <a:lstStyle/>
          <a:p>
            <a:r>
              <a:rPr lang="en-IN" u="sng" dirty="0">
                <a:solidFill>
                  <a:schemeClr val="bg2">
                    <a:lumMod val="25000"/>
                  </a:schemeClr>
                </a:solidFill>
              </a:rPr>
              <a:t>DEPLOYMENT</a:t>
            </a:r>
          </a:p>
          <a:p>
            <a:pPr marL="0" indent="0">
              <a:buNone/>
            </a:pPr>
            <a:r>
              <a:rPr lang="en-IN" sz="2400" dirty="0">
                <a:solidFill>
                  <a:schemeClr val="bg2">
                    <a:lumMod val="25000"/>
                  </a:schemeClr>
                </a:solidFill>
              </a:rPr>
              <a:t>1.Render</a:t>
            </a:r>
          </a:p>
          <a:p>
            <a:pPr marL="0" indent="0">
              <a:buNone/>
            </a:pPr>
            <a:r>
              <a:rPr lang="en-IN" sz="2400" dirty="0">
                <a:solidFill>
                  <a:schemeClr val="bg2">
                    <a:lumMod val="25000"/>
                  </a:schemeClr>
                </a:solidFill>
              </a:rPr>
              <a:t>2.Server</a:t>
            </a:r>
          </a:p>
          <a:p>
            <a:pPr marL="0" indent="0">
              <a:buNone/>
            </a:pPr>
            <a:r>
              <a:rPr lang="en-IN" sz="2400" dirty="0">
                <a:solidFill>
                  <a:schemeClr val="bg2">
                    <a:lumMod val="25000"/>
                  </a:schemeClr>
                </a:solidFill>
              </a:rPr>
              <a:t>Nginx, </a:t>
            </a:r>
            <a:r>
              <a:rPr lang="en-IN" sz="2400" dirty="0">
                <a:solidFill>
                  <a:schemeClr val="tx1">
                    <a:lumMod val="85000"/>
                    <a:lumOff val="15000"/>
                  </a:schemeClr>
                </a:solidFill>
                <a:latin typeface="Inter"/>
              </a:rPr>
              <a:t>PM2</a:t>
            </a:r>
            <a:r>
              <a:rPr lang="en-IN" sz="2400" dirty="0">
                <a:solidFill>
                  <a:schemeClr val="bg2">
                    <a:lumMod val="25000"/>
                  </a:schemeClr>
                </a:solidFill>
                <a:latin typeface="Inter"/>
              </a:rPr>
              <a:t>, PostgreSQL</a:t>
            </a:r>
          </a:p>
          <a:p>
            <a:pPr marL="0" indent="0">
              <a:buNone/>
            </a:pPr>
            <a:endParaRPr lang="en-IN" sz="2400" dirty="0">
              <a:solidFill>
                <a:schemeClr val="bg2">
                  <a:lumMod val="25000"/>
                </a:schemeClr>
              </a:solidFill>
            </a:endParaRPr>
          </a:p>
          <a:p>
            <a:r>
              <a:rPr lang="en-IN" u="sng" dirty="0">
                <a:solidFill>
                  <a:schemeClr val="bg2">
                    <a:lumMod val="25000"/>
                  </a:schemeClr>
                </a:solidFill>
              </a:rPr>
              <a:t>DATABASE</a:t>
            </a:r>
          </a:p>
          <a:p>
            <a:pPr marL="0" indent="0">
              <a:buNone/>
            </a:pPr>
            <a:r>
              <a:rPr lang="en-IN" sz="2400" dirty="0">
                <a:solidFill>
                  <a:schemeClr val="bg2">
                    <a:lumMod val="25000"/>
                  </a:schemeClr>
                </a:solidFill>
              </a:rPr>
              <a:t>PostgreSQL</a:t>
            </a:r>
          </a:p>
          <a:p>
            <a:pPr marL="0" indent="0">
              <a:buNone/>
            </a:pPr>
            <a:endParaRPr lang="en-IN" sz="2400" dirty="0">
              <a:solidFill>
                <a:schemeClr val="bg2">
                  <a:lumMod val="25000"/>
                </a:schemeClr>
              </a:solidFill>
            </a:endParaRPr>
          </a:p>
          <a:p>
            <a:r>
              <a:rPr lang="en-US" sz="2400" u="sng" dirty="0">
                <a:solidFill>
                  <a:schemeClr val="tx1">
                    <a:lumMod val="85000"/>
                    <a:lumOff val="15000"/>
                  </a:schemeClr>
                </a:solidFill>
              </a:rPr>
              <a:t>Deployment status</a:t>
            </a:r>
          </a:p>
          <a:p>
            <a:pPr marL="0" indent="0" algn="just">
              <a:buNone/>
            </a:pPr>
            <a:r>
              <a:rPr lang="en-US" sz="1700" b="1" dirty="0">
                <a:solidFill>
                  <a:schemeClr val="tx1">
                    <a:lumMod val="85000"/>
                    <a:lumOff val="15000"/>
                  </a:schemeClr>
                </a:solidFill>
              </a:rPr>
              <a:t>ON RENDER</a:t>
            </a:r>
          </a:p>
          <a:p>
            <a:pPr marL="0" indent="0" algn="just">
              <a:buNone/>
            </a:pPr>
            <a:r>
              <a:rPr lang="en-IN" sz="1700" u="sng" dirty="0">
                <a:solidFill>
                  <a:schemeClr val="accent1"/>
                </a:solidFill>
                <a:hlinkClick r:id="rId2">
                  <a:extLst>
                    <a:ext uri="{A12FA001-AC4F-418D-AE19-62706E023703}">
                      <ahyp:hlinkClr xmlns:ahyp="http://schemas.microsoft.com/office/drawing/2018/hyperlinkcolor" val="tx"/>
                    </a:ext>
                  </a:extLst>
                </a:hlinkClick>
              </a:rPr>
              <a:t>https://rndgrantst16.onrender.com</a:t>
            </a:r>
            <a:endParaRPr lang="en-IN" sz="1700" u="sng" dirty="0">
              <a:solidFill>
                <a:schemeClr val="accent1"/>
              </a:solidFill>
            </a:endParaRPr>
          </a:p>
          <a:p>
            <a:pPr marL="0" indent="0">
              <a:buNone/>
            </a:pPr>
            <a:endParaRPr lang="en-IN" sz="2400" dirty="0">
              <a:solidFill>
                <a:schemeClr val="bg2">
                  <a:lumMod val="25000"/>
                </a:schemeClr>
              </a:solidFill>
            </a:endParaRPr>
          </a:p>
          <a:p>
            <a:pPr marL="0" indent="0">
              <a:buNone/>
            </a:pPr>
            <a:endParaRPr lang="en-IN" sz="2400" dirty="0">
              <a:solidFill>
                <a:schemeClr val="bg2">
                  <a:lumMod val="25000"/>
                </a:schemeClr>
              </a:solidFill>
            </a:endParaRPr>
          </a:p>
        </p:txBody>
      </p:sp>
      <p:pic>
        <p:nvPicPr>
          <p:cNvPr id="1028" name="Picture 4" descr="Node.js Tutorial: What It is, Framework, Architecture - javaTpoint">
            <a:extLst>
              <a:ext uri="{FF2B5EF4-FFF2-40B4-BE49-F238E27FC236}">
                <a16:creationId xmlns:a16="http://schemas.microsoft.com/office/drawing/2014/main" id="{50DD7042-2C0D-7551-5D53-E283352ECD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151" y="4455458"/>
            <a:ext cx="1622135" cy="15256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ostgreSQL - Wikipedia">
            <a:extLst>
              <a:ext uri="{FF2B5EF4-FFF2-40B4-BE49-F238E27FC236}">
                <a16:creationId xmlns:a16="http://schemas.microsoft.com/office/drawing/2014/main" id="{39470DCE-145D-3565-632F-1FA074609C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8827" y="3969767"/>
            <a:ext cx="1279707" cy="132024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Deploying on Render | fast.ai course v3">
            <a:extLst>
              <a:ext uri="{FF2B5EF4-FFF2-40B4-BE49-F238E27FC236}">
                <a16:creationId xmlns:a16="http://schemas.microsoft.com/office/drawing/2014/main" id="{AD7F3BF1-A9EB-ACDE-3C69-57B7776626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95308" y="2443542"/>
            <a:ext cx="2101764" cy="45880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React (software) - Wikipedia">
            <a:extLst>
              <a:ext uri="{FF2B5EF4-FFF2-40B4-BE49-F238E27FC236}">
                <a16:creationId xmlns:a16="http://schemas.microsoft.com/office/drawing/2014/main" id="{12F16253-9159-D40B-B51C-4FEAD806EF5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4416" y="2030746"/>
            <a:ext cx="1759258" cy="15256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0021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DACA0-30E2-D9B5-CEEC-FB2B7E2E6A73}"/>
              </a:ext>
            </a:extLst>
          </p:cNvPr>
          <p:cNvSpPr>
            <a:spLocks noGrp="1"/>
          </p:cNvSpPr>
          <p:nvPr>
            <p:ph type="title"/>
          </p:nvPr>
        </p:nvSpPr>
        <p:spPr/>
        <p:txBody>
          <a:bodyPr/>
          <a:lstStyle/>
          <a:p>
            <a:r>
              <a:rPr lang="en-US" sz="4400" b="1" dirty="0"/>
              <a:t>Functionality – </a:t>
            </a:r>
            <a:r>
              <a:rPr lang="en-US" sz="3600" b="1" i="1" dirty="0">
                <a:solidFill>
                  <a:schemeClr val="accent1"/>
                </a:solidFill>
              </a:rPr>
              <a:t>Login</a:t>
            </a:r>
            <a:endParaRPr lang="en-IN" dirty="0"/>
          </a:p>
        </p:txBody>
      </p:sp>
      <p:pic>
        <p:nvPicPr>
          <p:cNvPr id="5" name="Content Placeholder 4">
            <a:extLst>
              <a:ext uri="{FF2B5EF4-FFF2-40B4-BE49-F238E27FC236}">
                <a16:creationId xmlns:a16="http://schemas.microsoft.com/office/drawing/2014/main" id="{892E83B7-4254-0973-6193-DDF70C8F9EA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87504" y="1572930"/>
            <a:ext cx="9977719" cy="5095127"/>
          </a:xfrm>
        </p:spPr>
      </p:pic>
      <p:cxnSp>
        <p:nvCxnSpPr>
          <p:cNvPr id="7" name="Straight Arrow Connector 6">
            <a:extLst>
              <a:ext uri="{FF2B5EF4-FFF2-40B4-BE49-F238E27FC236}">
                <a16:creationId xmlns:a16="http://schemas.microsoft.com/office/drawing/2014/main" id="{151F1256-D478-4296-2EFC-0E162467E856}"/>
              </a:ext>
            </a:extLst>
          </p:cNvPr>
          <p:cNvCxnSpPr/>
          <p:nvPr/>
        </p:nvCxnSpPr>
        <p:spPr>
          <a:xfrm flipV="1">
            <a:off x="6638363" y="4040798"/>
            <a:ext cx="2115671" cy="53788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B89A5DE-4AA3-11D6-DC84-F44C094EED68}"/>
              </a:ext>
            </a:extLst>
          </p:cNvPr>
          <p:cNvSpPr txBox="1"/>
          <p:nvPr/>
        </p:nvSpPr>
        <p:spPr>
          <a:xfrm>
            <a:off x="8747311" y="2956764"/>
            <a:ext cx="2115671" cy="2308324"/>
          </a:xfrm>
          <a:prstGeom prst="rect">
            <a:avLst/>
          </a:prstGeom>
          <a:noFill/>
        </p:spPr>
        <p:txBody>
          <a:bodyPr wrap="square" rtlCol="0">
            <a:spAutoFit/>
          </a:bodyPr>
          <a:lstStyle/>
          <a:p>
            <a:pPr marL="285750" indent="-285750" algn="just">
              <a:buFont typeface="Arial" panose="020B0604020202020204" pitchFamily="34" charset="0"/>
              <a:buChar char="•"/>
            </a:pPr>
            <a:r>
              <a:rPr lang="en-US" dirty="0"/>
              <a:t>Only users who have access to the website can only login.</a:t>
            </a:r>
          </a:p>
          <a:p>
            <a:pPr marL="285750" indent="-285750" algn="just">
              <a:buFont typeface="Arial" panose="020B0604020202020204" pitchFamily="34" charset="0"/>
              <a:buChar char="•"/>
            </a:pPr>
            <a:r>
              <a:rPr lang="en-US" dirty="0"/>
              <a:t>Admin will give the access to the users.</a:t>
            </a:r>
            <a:endParaRPr lang="en-IN" dirty="0"/>
          </a:p>
          <a:p>
            <a:endParaRPr lang="en-IN" dirty="0"/>
          </a:p>
        </p:txBody>
      </p:sp>
      <p:cxnSp>
        <p:nvCxnSpPr>
          <p:cNvPr id="4" name="Straight Arrow Connector 3">
            <a:extLst>
              <a:ext uri="{FF2B5EF4-FFF2-40B4-BE49-F238E27FC236}">
                <a16:creationId xmlns:a16="http://schemas.microsoft.com/office/drawing/2014/main" id="{A6BD1174-1AFF-711E-DAD0-4BBAD6CF4FBB}"/>
              </a:ext>
            </a:extLst>
          </p:cNvPr>
          <p:cNvCxnSpPr/>
          <p:nvPr/>
        </p:nvCxnSpPr>
        <p:spPr>
          <a:xfrm flipH="1">
            <a:off x="3496235" y="4751294"/>
            <a:ext cx="1828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748E0B2-61D5-A7B9-C1BA-EC1F34EE7051}"/>
              </a:ext>
            </a:extLst>
          </p:cNvPr>
          <p:cNvSpPr txBox="1"/>
          <p:nvPr/>
        </p:nvSpPr>
        <p:spPr>
          <a:xfrm>
            <a:off x="1817594" y="3792071"/>
            <a:ext cx="1676400" cy="1754326"/>
          </a:xfrm>
          <a:prstGeom prst="rect">
            <a:avLst/>
          </a:prstGeom>
          <a:noFill/>
        </p:spPr>
        <p:txBody>
          <a:bodyPr wrap="square" rtlCol="0">
            <a:spAutoFit/>
          </a:bodyPr>
          <a:lstStyle/>
          <a:p>
            <a:r>
              <a:rPr lang="en-US" dirty="0"/>
              <a:t>Stakeholders or who can login</a:t>
            </a:r>
          </a:p>
          <a:p>
            <a:pPr marL="285750" indent="-285750">
              <a:buFont typeface="Arial" panose="020B0604020202020204" pitchFamily="34" charset="0"/>
              <a:buChar char="•"/>
            </a:pPr>
            <a:r>
              <a:rPr lang="en-US" dirty="0"/>
              <a:t>Admin</a:t>
            </a:r>
          </a:p>
          <a:p>
            <a:pPr marL="285750" indent="-285750">
              <a:buFont typeface="Arial" panose="020B0604020202020204" pitchFamily="34" charset="0"/>
              <a:buChar char="•"/>
            </a:pPr>
            <a:r>
              <a:rPr lang="en-US" dirty="0"/>
              <a:t>Professor</a:t>
            </a:r>
          </a:p>
          <a:p>
            <a:pPr marL="285750" indent="-285750">
              <a:buFont typeface="Arial" panose="020B0604020202020204" pitchFamily="34" charset="0"/>
              <a:buChar char="•"/>
            </a:pPr>
            <a:r>
              <a:rPr lang="en-US" dirty="0"/>
              <a:t>fellow</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1948496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5A3D090-E462-7B7C-98FC-76427D40A6DB}"/>
              </a:ext>
            </a:extLst>
          </p:cNvPr>
          <p:cNvSpPr>
            <a:spLocks noGrp="1"/>
          </p:cNvSpPr>
          <p:nvPr>
            <p:ph type="title"/>
          </p:nvPr>
        </p:nvSpPr>
        <p:spPr>
          <a:xfrm>
            <a:off x="2962976" y="692385"/>
            <a:ext cx="6266047" cy="5689165"/>
          </a:xfrm>
        </p:spPr>
        <p:txBody>
          <a:bodyPr>
            <a:normAutofit/>
          </a:bodyPr>
          <a:lstStyle/>
          <a:p>
            <a:r>
              <a:rPr lang="en-US" sz="8000" b="1" dirty="0"/>
              <a:t> Admin Page</a:t>
            </a:r>
            <a:endParaRPr lang="en-IN" sz="8000" b="1" dirty="0"/>
          </a:p>
        </p:txBody>
      </p:sp>
    </p:spTree>
    <p:extLst>
      <p:ext uri="{BB962C8B-B14F-4D97-AF65-F5344CB8AC3E}">
        <p14:creationId xmlns:p14="http://schemas.microsoft.com/office/powerpoint/2010/main" val="905559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C2AFE-0812-E945-00BD-B1D4B46E242C}"/>
              </a:ext>
            </a:extLst>
          </p:cNvPr>
          <p:cNvSpPr>
            <a:spLocks noGrp="1"/>
          </p:cNvSpPr>
          <p:nvPr>
            <p:ph type="title"/>
          </p:nvPr>
        </p:nvSpPr>
        <p:spPr/>
        <p:txBody>
          <a:bodyPr>
            <a:normAutofit/>
          </a:bodyPr>
          <a:lstStyle/>
          <a:p>
            <a:r>
              <a:rPr lang="en-US" sz="4800" b="1" dirty="0"/>
              <a:t>Functionality – </a:t>
            </a:r>
            <a:r>
              <a:rPr lang="en-US" sz="3600" b="1" i="1" dirty="0">
                <a:solidFill>
                  <a:schemeClr val="accent1"/>
                </a:solidFill>
              </a:rPr>
              <a:t>Admin (Dashboard)</a:t>
            </a:r>
            <a:endParaRPr lang="en-IN" sz="4800" i="1" dirty="0">
              <a:solidFill>
                <a:schemeClr val="accent1"/>
              </a:solidFill>
            </a:endParaRPr>
          </a:p>
        </p:txBody>
      </p:sp>
      <p:pic>
        <p:nvPicPr>
          <p:cNvPr id="9" name="Content Placeholder 8">
            <a:extLst>
              <a:ext uri="{FF2B5EF4-FFF2-40B4-BE49-F238E27FC236}">
                <a16:creationId xmlns:a16="http://schemas.microsoft.com/office/drawing/2014/main" id="{849D67D9-01F6-2857-001B-CEE818B0A6C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36059"/>
            <a:ext cx="10269070" cy="5262282"/>
          </a:xfrm>
        </p:spPr>
      </p:pic>
      <p:cxnSp>
        <p:nvCxnSpPr>
          <p:cNvPr id="11" name="Straight Arrow Connector 10">
            <a:extLst>
              <a:ext uri="{FF2B5EF4-FFF2-40B4-BE49-F238E27FC236}">
                <a16:creationId xmlns:a16="http://schemas.microsoft.com/office/drawing/2014/main" id="{AA077A04-CCFF-ABAB-BE26-CB88890E192D}"/>
              </a:ext>
            </a:extLst>
          </p:cNvPr>
          <p:cNvCxnSpPr>
            <a:cxnSpLocks/>
          </p:cNvCxnSpPr>
          <p:nvPr/>
        </p:nvCxnSpPr>
        <p:spPr>
          <a:xfrm>
            <a:off x="1963271" y="3330388"/>
            <a:ext cx="115644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3149289-400B-02AD-9C67-8618D16848A2}"/>
              </a:ext>
            </a:extLst>
          </p:cNvPr>
          <p:cNvCxnSpPr>
            <a:cxnSpLocks/>
          </p:cNvCxnSpPr>
          <p:nvPr/>
        </p:nvCxnSpPr>
        <p:spPr>
          <a:xfrm>
            <a:off x="2021541" y="3904129"/>
            <a:ext cx="2227730" cy="11071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F564A1A4-8FF9-3BCE-49D8-E63F1FD82F39}"/>
              </a:ext>
            </a:extLst>
          </p:cNvPr>
          <p:cNvSpPr txBox="1"/>
          <p:nvPr/>
        </p:nvSpPr>
        <p:spPr>
          <a:xfrm>
            <a:off x="3285564" y="3177988"/>
            <a:ext cx="1600201" cy="1200329"/>
          </a:xfrm>
          <a:prstGeom prst="rect">
            <a:avLst/>
          </a:prstGeom>
          <a:noFill/>
        </p:spPr>
        <p:txBody>
          <a:bodyPr wrap="square" rtlCol="0">
            <a:spAutoFit/>
          </a:bodyPr>
          <a:lstStyle/>
          <a:p>
            <a:pPr algn="just"/>
            <a:r>
              <a:rPr lang="en-US" dirty="0"/>
              <a:t>User role  and details when logged in is mention here</a:t>
            </a:r>
            <a:endParaRPr lang="en-IN" dirty="0"/>
          </a:p>
        </p:txBody>
      </p:sp>
      <p:sp>
        <p:nvSpPr>
          <p:cNvPr id="36" name="TextBox 35">
            <a:extLst>
              <a:ext uri="{FF2B5EF4-FFF2-40B4-BE49-F238E27FC236}">
                <a16:creationId xmlns:a16="http://schemas.microsoft.com/office/drawing/2014/main" id="{3AACEFF7-7026-B2E6-3626-339FA9363189}"/>
              </a:ext>
            </a:extLst>
          </p:cNvPr>
          <p:cNvSpPr txBox="1"/>
          <p:nvPr/>
        </p:nvSpPr>
        <p:spPr>
          <a:xfrm>
            <a:off x="4455458" y="4590017"/>
            <a:ext cx="6338048" cy="1754326"/>
          </a:xfrm>
          <a:prstGeom prst="rect">
            <a:avLst/>
          </a:prstGeom>
          <a:noFill/>
        </p:spPr>
        <p:txBody>
          <a:bodyPr wrap="square" rtlCol="0">
            <a:spAutoFit/>
          </a:bodyPr>
          <a:lstStyle/>
          <a:p>
            <a:pPr algn="just"/>
            <a:r>
              <a:rPr lang="en-US" dirty="0"/>
              <a:t>This is the dashboard page for the admin. Which includes features</a:t>
            </a:r>
          </a:p>
          <a:p>
            <a:pPr algn="just"/>
            <a:r>
              <a:rPr lang="en-US" dirty="0"/>
              <a:t>. Search, Sort</a:t>
            </a:r>
          </a:p>
          <a:p>
            <a:pPr algn="just"/>
            <a:r>
              <a:rPr lang="en-US" dirty="0"/>
              <a:t>. Fetch all projects to view all the project details</a:t>
            </a:r>
          </a:p>
          <a:p>
            <a:pPr algn="just"/>
            <a:r>
              <a:rPr lang="en-US" dirty="0"/>
              <a:t>. Add new projects manually using form</a:t>
            </a:r>
          </a:p>
          <a:p>
            <a:pPr algn="just"/>
            <a:r>
              <a:rPr lang="en-US" dirty="0"/>
              <a:t>. Import projects from excel file</a:t>
            </a:r>
          </a:p>
          <a:p>
            <a:pPr algn="just"/>
            <a:r>
              <a:rPr lang="en-US" dirty="0"/>
              <a:t>. sample import excel file which you can download for reference</a:t>
            </a:r>
            <a:endParaRPr lang="en-IN" dirty="0"/>
          </a:p>
        </p:txBody>
      </p:sp>
    </p:spTree>
    <p:extLst>
      <p:ext uri="{BB962C8B-B14F-4D97-AF65-F5344CB8AC3E}">
        <p14:creationId xmlns:p14="http://schemas.microsoft.com/office/powerpoint/2010/main" val="599751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77913-8189-E753-F564-B9986A37CF92}"/>
              </a:ext>
            </a:extLst>
          </p:cNvPr>
          <p:cNvSpPr>
            <a:spLocks noGrp="1"/>
          </p:cNvSpPr>
          <p:nvPr>
            <p:ph type="title"/>
          </p:nvPr>
        </p:nvSpPr>
        <p:spPr/>
        <p:txBody>
          <a:bodyPr>
            <a:normAutofit/>
          </a:bodyPr>
          <a:lstStyle/>
          <a:p>
            <a:r>
              <a:rPr lang="en-US" sz="4800" b="1" dirty="0"/>
              <a:t>Functionality – </a:t>
            </a:r>
            <a:r>
              <a:rPr lang="en-US" sz="3200" b="1" i="1" dirty="0">
                <a:solidFill>
                  <a:schemeClr val="accent1"/>
                </a:solidFill>
              </a:rPr>
              <a:t>Admin (Fetch all projects)</a:t>
            </a:r>
            <a:endParaRPr lang="en-IN" sz="3200" dirty="0"/>
          </a:p>
        </p:txBody>
      </p:sp>
      <p:pic>
        <p:nvPicPr>
          <p:cNvPr id="5" name="Content Placeholder 4">
            <a:extLst>
              <a:ext uri="{FF2B5EF4-FFF2-40B4-BE49-F238E27FC236}">
                <a16:creationId xmlns:a16="http://schemas.microsoft.com/office/drawing/2014/main" id="{5A56A929-29B1-97CE-1A7E-613E45B3EB2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0" t="9361" r="6467" b="7497"/>
          <a:stretch/>
        </p:blipFill>
        <p:spPr>
          <a:xfrm>
            <a:off x="0" y="1540043"/>
            <a:ext cx="12192000" cy="5317958"/>
          </a:xfrm>
        </p:spPr>
      </p:pic>
    </p:spTree>
    <p:extLst>
      <p:ext uri="{BB962C8B-B14F-4D97-AF65-F5344CB8AC3E}">
        <p14:creationId xmlns:p14="http://schemas.microsoft.com/office/powerpoint/2010/main" val="278973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FB235-99A3-E9B7-477A-DD51DF21B60C}"/>
              </a:ext>
            </a:extLst>
          </p:cNvPr>
          <p:cNvSpPr>
            <a:spLocks noGrp="1"/>
          </p:cNvSpPr>
          <p:nvPr>
            <p:ph type="title"/>
          </p:nvPr>
        </p:nvSpPr>
        <p:spPr>
          <a:xfrm>
            <a:off x="838200" y="365125"/>
            <a:ext cx="5129463" cy="1463675"/>
          </a:xfrm>
        </p:spPr>
        <p:txBody>
          <a:bodyPr/>
          <a:lstStyle/>
          <a:p>
            <a:endParaRPr lang="en-IN" dirty="0"/>
          </a:p>
        </p:txBody>
      </p:sp>
      <p:pic>
        <p:nvPicPr>
          <p:cNvPr id="5" name="Content Placeholder 4">
            <a:extLst>
              <a:ext uri="{FF2B5EF4-FFF2-40B4-BE49-F238E27FC236}">
                <a16:creationId xmlns:a16="http://schemas.microsoft.com/office/drawing/2014/main" id="{2B5CB3DE-B384-E949-9D41-F9C839AB518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0822" r="5621" b="6903"/>
          <a:stretch/>
        </p:blipFill>
        <p:spPr>
          <a:xfrm>
            <a:off x="-7616" y="-5476"/>
            <a:ext cx="8452369" cy="6863475"/>
          </a:xfrm>
        </p:spPr>
      </p:pic>
      <p:cxnSp>
        <p:nvCxnSpPr>
          <p:cNvPr id="7" name="Straight Arrow Connector 6">
            <a:extLst>
              <a:ext uri="{FF2B5EF4-FFF2-40B4-BE49-F238E27FC236}">
                <a16:creationId xmlns:a16="http://schemas.microsoft.com/office/drawing/2014/main" id="{78144EAF-6BE4-F454-FC9F-F68579B03986}"/>
              </a:ext>
            </a:extLst>
          </p:cNvPr>
          <p:cNvCxnSpPr>
            <a:cxnSpLocks/>
            <a:endCxn id="16" idx="1"/>
          </p:cNvCxnSpPr>
          <p:nvPr/>
        </p:nvCxnSpPr>
        <p:spPr>
          <a:xfrm flipV="1">
            <a:off x="6096000" y="2372747"/>
            <a:ext cx="3089309" cy="8451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C7CF2CB-B87E-F2B1-3093-037406B80DD2}"/>
              </a:ext>
            </a:extLst>
          </p:cNvPr>
          <p:cNvCxnSpPr>
            <a:cxnSpLocks/>
          </p:cNvCxnSpPr>
          <p:nvPr/>
        </p:nvCxnSpPr>
        <p:spPr>
          <a:xfrm>
            <a:off x="6968691" y="4901332"/>
            <a:ext cx="2216618" cy="12107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1F9B0BB0-E247-B644-F13B-DF5999FE42ED}"/>
              </a:ext>
            </a:extLst>
          </p:cNvPr>
          <p:cNvCxnSpPr>
            <a:cxnSpLocks/>
          </p:cNvCxnSpPr>
          <p:nvPr/>
        </p:nvCxnSpPr>
        <p:spPr>
          <a:xfrm>
            <a:off x="7449953" y="4723834"/>
            <a:ext cx="1645921" cy="3549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6028D26-ED4A-1A0C-7085-4675062FC574}"/>
              </a:ext>
            </a:extLst>
          </p:cNvPr>
          <p:cNvCxnSpPr>
            <a:cxnSpLocks/>
          </p:cNvCxnSpPr>
          <p:nvPr/>
        </p:nvCxnSpPr>
        <p:spPr>
          <a:xfrm flipV="1">
            <a:off x="7809698" y="3798605"/>
            <a:ext cx="1336308" cy="2839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7837A30-8B64-86D0-C0D8-3530574DACE6}"/>
              </a:ext>
            </a:extLst>
          </p:cNvPr>
          <p:cNvSpPr txBox="1"/>
          <p:nvPr/>
        </p:nvSpPr>
        <p:spPr>
          <a:xfrm>
            <a:off x="9185309" y="2049581"/>
            <a:ext cx="2184935" cy="646331"/>
          </a:xfrm>
          <a:prstGeom prst="rect">
            <a:avLst/>
          </a:prstGeom>
          <a:noFill/>
        </p:spPr>
        <p:txBody>
          <a:bodyPr wrap="square" rtlCol="0">
            <a:spAutoFit/>
          </a:bodyPr>
          <a:lstStyle/>
          <a:p>
            <a:pPr algn="just"/>
            <a:r>
              <a:rPr lang="en-US" dirty="0"/>
              <a:t>View the details of the particular project</a:t>
            </a:r>
            <a:endParaRPr lang="en-IN" dirty="0"/>
          </a:p>
        </p:txBody>
      </p:sp>
      <p:sp>
        <p:nvSpPr>
          <p:cNvPr id="17" name="TextBox 16">
            <a:extLst>
              <a:ext uri="{FF2B5EF4-FFF2-40B4-BE49-F238E27FC236}">
                <a16:creationId xmlns:a16="http://schemas.microsoft.com/office/drawing/2014/main" id="{968CE2FC-D4FD-7E90-5F8D-34649EACDE66}"/>
              </a:ext>
            </a:extLst>
          </p:cNvPr>
          <p:cNvSpPr txBox="1"/>
          <p:nvPr/>
        </p:nvSpPr>
        <p:spPr>
          <a:xfrm>
            <a:off x="9146006" y="3061208"/>
            <a:ext cx="2347763" cy="923330"/>
          </a:xfrm>
          <a:prstGeom prst="rect">
            <a:avLst/>
          </a:prstGeom>
          <a:noFill/>
        </p:spPr>
        <p:txBody>
          <a:bodyPr wrap="square" rtlCol="0">
            <a:spAutoFit/>
          </a:bodyPr>
          <a:lstStyle/>
          <a:p>
            <a:pPr algn="just"/>
            <a:r>
              <a:rPr lang="en-US" dirty="0"/>
              <a:t>View the pdf of the sanctioned project details if provided. </a:t>
            </a:r>
            <a:endParaRPr lang="en-IN" dirty="0"/>
          </a:p>
        </p:txBody>
      </p:sp>
      <p:sp>
        <p:nvSpPr>
          <p:cNvPr id="21" name="TextBox 20">
            <a:extLst>
              <a:ext uri="{FF2B5EF4-FFF2-40B4-BE49-F238E27FC236}">
                <a16:creationId xmlns:a16="http://schemas.microsoft.com/office/drawing/2014/main" id="{3DEC05A3-A222-C5F4-61A8-B6AB5B868096}"/>
              </a:ext>
            </a:extLst>
          </p:cNvPr>
          <p:cNvSpPr txBox="1"/>
          <p:nvPr/>
        </p:nvSpPr>
        <p:spPr>
          <a:xfrm>
            <a:off x="9095874" y="4459046"/>
            <a:ext cx="2839452" cy="923330"/>
          </a:xfrm>
          <a:prstGeom prst="rect">
            <a:avLst/>
          </a:prstGeom>
          <a:noFill/>
        </p:spPr>
        <p:txBody>
          <a:bodyPr wrap="square" rtlCol="0">
            <a:spAutoFit/>
          </a:bodyPr>
          <a:lstStyle/>
          <a:p>
            <a:pPr algn="just"/>
            <a:r>
              <a:rPr lang="en-US" dirty="0"/>
              <a:t>Update the status of the project complete to running </a:t>
            </a:r>
          </a:p>
          <a:p>
            <a:pPr algn="just"/>
            <a:r>
              <a:rPr lang="en-US" dirty="0"/>
              <a:t>or running to complete </a:t>
            </a:r>
            <a:endParaRPr lang="en-IN" dirty="0"/>
          </a:p>
        </p:txBody>
      </p:sp>
      <p:sp>
        <p:nvSpPr>
          <p:cNvPr id="25" name="TextBox 24">
            <a:extLst>
              <a:ext uri="{FF2B5EF4-FFF2-40B4-BE49-F238E27FC236}">
                <a16:creationId xmlns:a16="http://schemas.microsoft.com/office/drawing/2014/main" id="{853D1AF8-19AB-94A7-A5F6-48F7A5C7F2FF}"/>
              </a:ext>
            </a:extLst>
          </p:cNvPr>
          <p:cNvSpPr txBox="1"/>
          <p:nvPr/>
        </p:nvSpPr>
        <p:spPr>
          <a:xfrm>
            <a:off x="9146006" y="5758872"/>
            <a:ext cx="2098307" cy="646331"/>
          </a:xfrm>
          <a:prstGeom prst="rect">
            <a:avLst/>
          </a:prstGeom>
          <a:noFill/>
        </p:spPr>
        <p:txBody>
          <a:bodyPr wrap="square" rtlCol="0">
            <a:spAutoFit/>
          </a:bodyPr>
          <a:lstStyle/>
          <a:p>
            <a:pPr algn="just"/>
            <a:r>
              <a:rPr lang="en-US" dirty="0"/>
              <a:t>Only Admin can delete the project</a:t>
            </a:r>
            <a:endParaRPr lang="en-IN" dirty="0"/>
          </a:p>
        </p:txBody>
      </p:sp>
      <p:cxnSp>
        <p:nvCxnSpPr>
          <p:cNvPr id="29" name="Straight Arrow Connector 28">
            <a:extLst>
              <a:ext uri="{FF2B5EF4-FFF2-40B4-BE49-F238E27FC236}">
                <a16:creationId xmlns:a16="http://schemas.microsoft.com/office/drawing/2014/main" id="{91D2E044-9D94-20FB-885C-E2B0D4251985}"/>
              </a:ext>
            </a:extLst>
          </p:cNvPr>
          <p:cNvCxnSpPr/>
          <p:nvPr/>
        </p:nvCxnSpPr>
        <p:spPr>
          <a:xfrm flipV="1">
            <a:off x="3414289" y="1511166"/>
            <a:ext cx="1665171" cy="2213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8EC78026-9F3E-E871-295E-34DAF4514F55}"/>
              </a:ext>
            </a:extLst>
          </p:cNvPr>
          <p:cNvSpPr txBox="1"/>
          <p:nvPr/>
        </p:nvSpPr>
        <p:spPr>
          <a:xfrm>
            <a:off x="5257936" y="1349920"/>
            <a:ext cx="3095853" cy="646331"/>
          </a:xfrm>
          <a:prstGeom prst="rect">
            <a:avLst/>
          </a:prstGeom>
          <a:noFill/>
        </p:spPr>
        <p:txBody>
          <a:bodyPr wrap="square" rtlCol="0">
            <a:spAutoFit/>
          </a:bodyPr>
          <a:lstStyle/>
          <a:p>
            <a:r>
              <a:rPr lang="en-US" dirty="0"/>
              <a:t>Export all projects in an excel file </a:t>
            </a:r>
            <a:endParaRPr lang="en-IN" dirty="0"/>
          </a:p>
        </p:txBody>
      </p:sp>
      <p:sp>
        <p:nvSpPr>
          <p:cNvPr id="3" name="TextBox 2">
            <a:extLst>
              <a:ext uri="{FF2B5EF4-FFF2-40B4-BE49-F238E27FC236}">
                <a16:creationId xmlns:a16="http://schemas.microsoft.com/office/drawing/2014/main" id="{CA6B1460-A42A-3546-C126-0C51B1D59A12}"/>
              </a:ext>
            </a:extLst>
          </p:cNvPr>
          <p:cNvSpPr txBox="1"/>
          <p:nvPr/>
        </p:nvSpPr>
        <p:spPr>
          <a:xfrm>
            <a:off x="6390419" y="180459"/>
            <a:ext cx="1631577" cy="369332"/>
          </a:xfrm>
          <a:prstGeom prst="rect">
            <a:avLst/>
          </a:prstGeom>
          <a:noFill/>
        </p:spPr>
        <p:txBody>
          <a:bodyPr wrap="square" rtlCol="0">
            <a:spAutoFit/>
          </a:bodyPr>
          <a:lstStyle/>
          <a:p>
            <a:r>
              <a:rPr lang="en-US" dirty="0"/>
              <a:t>Dashboard</a:t>
            </a:r>
            <a:endParaRPr lang="en-IN" dirty="0"/>
          </a:p>
        </p:txBody>
      </p:sp>
    </p:spTree>
    <p:extLst>
      <p:ext uri="{BB962C8B-B14F-4D97-AF65-F5344CB8AC3E}">
        <p14:creationId xmlns:p14="http://schemas.microsoft.com/office/powerpoint/2010/main" val="40650098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346</TotalTime>
  <Words>1027</Words>
  <Application>Microsoft Office PowerPoint</Application>
  <PresentationFormat>Widescreen</PresentationFormat>
  <Paragraphs>123</Paragraphs>
  <Slides>31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PMingLiU-ExtB</vt:lpstr>
      <vt:lpstr>Arial</vt:lpstr>
      <vt:lpstr>Calibri</vt:lpstr>
      <vt:lpstr>Calibri Light</vt:lpstr>
      <vt:lpstr>Inter</vt:lpstr>
      <vt:lpstr>Office Theme</vt:lpstr>
      <vt:lpstr>RnD Grants Management Portal  CP301 Development Engineering Project(AY 2023-24) - Under the guidance of Dr. Puneet Goyal</vt:lpstr>
      <vt:lpstr>Idea Description</vt:lpstr>
      <vt:lpstr>Expectations</vt:lpstr>
      <vt:lpstr>Tech stack or Technologies used</vt:lpstr>
      <vt:lpstr>Functionality – Login</vt:lpstr>
      <vt:lpstr> Admin Page</vt:lpstr>
      <vt:lpstr>Functionality – Admin (Dashboard)</vt:lpstr>
      <vt:lpstr>Functionality – Admin (Fetch all projects)</vt:lpstr>
      <vt:lpstr>PowerPoint Presentation</vt:lpstr>
      <vt:lpstr>Functionality – Admin (add new project)</vt:lpstr>
      <vt:lpstr>Functionality – Admin (view details of  particular project)</vt:lpstr>
      <vt:lpstr>PowerPoint Presentation</vt:lpstr>
      <vt:lpstr>Functionality – Admin (Add a fellow to the project)</vt:lpstr>
      <vt:lpstr>Functionality – Admin (Approve project)</vt:lpstr>
      <vt:lpstr>Functionality – Admin (Manage Usres)</vt:lpstr>
      <vt:lpstr>Functionality – Admin (Search)</vt:lpstr>
      <vt:lpstr>Functionality – Admin (Import users and Sample import)</vt:lpstr>
      <vt:lpstr>Functionality – Admin (Add new user using form)</vt:lpstr>
      <vt:lpstr>Functionality – Admin (Delete user)</vt:lpstr>
      <vt:lpstr>Professor Page</vt:lpstr>
      <vt:lpstr>Functionality – Professor(Dashboard)</vt:lpstr>
      <vt:lpstr>Functionality – Professor(Request new project)</vt:lpstr>
      <vt:lpstr>Functionality – Professor(View Project details)</vt:lpstr>
      <vt:lpstr>Functionality – Professor (Add a fellow to the project)</vt:lpstr>
      <vt:lpstr>Functionality – Professor or Fellow(comment)</vt:lpstr>
      <vt:lpstr>Functionality – Admin(comment)</vt:lpstr>
      <vt:lpstr>PowerPoint Presentation</vt:lpstr>
      <vt:lpstr>PowerPoint Presentation</vt:lpstr>
      <vt:lpstr>Feedback from our Stakeholders</vt:lpstr>
      <vt:lpstr>Acknowledgement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sreya gopagoni</dc:creator>
  <cp:lastModifiedBy>sreya gopagoni</cp:lastModifiedBy>
  <cp:revision>4</cp:revision>
  <dcterms:created xsi:type="dcterms:W3CDTF">2023-05-12T20:52:45Z</dcterms:created>
  <dcterms:modified xsi:type="dcterms:W3CDTF">2023-08-16T20:37:55Z</dcterms:modified>
</cp:coreProperties>
</file>

<file path=docProps/thumbnail.jpeg>
</file>